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1139" r:id="rId3"/>
    <p:sldId id="1140" r:id="rId4"/>
    <p:sldId id="391" r:id="rId5"/>
    <p:sldId id="1141" r:id="rId6"/>
    <p:sldId id="1142" r:id="rId7"/>
    <p:sldId id="1143" r:id="rId8"/>
    <p:sldId id="395" r:id="rId9"/>
    <p:sldId id="1144" r:id="rId10"/>
    <p:sldId id="1145" r:id="rId11"/>
    <p:sldId id="396" r:id="rId12"/>
    <p:sldId id="1220" r:id="rId13"/>
    <p:sldId id="122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C34ED18-85DD-4520-AD83-F6C886372881}">
          <p14:sldIdLst>
            <p14:sldId id="256"/>
            <p14:sldId id="1139"/>
            <p14:sldId id="1140"/>
            <p14:sldId id="391"/>
            <p14:sldId id="1141"/>
            <p14:sldId id="1142"/>
            <p14:sldId id="1143"/>
            <p14:sldId id="395"/>
            <p14:sldId id="1144"/>
            <p14:sldId id="1145"/>
            <p14:sldId id="396"/>
            <p14:sldId id="1220"/>
            <p14:sldId id="122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y Mathias" initials="" lastIdx="2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24" autoAdjust="0"/>
    <p:restoredTop sz="84328" autoAdjust="0"/>
  </p:normalViewPr>
  <p:slideViewPr>
    <p:cSldViewPr snapToGrid="0" snapToObjects="1">
      <p:cViewPr varScale="1">
        <p:scale>
          <a:sx n="76" d="100"/>
          <a:sy n="76" d="100"/>
        </p:scale>
        <p:origin x="1464" y="19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EC32B1-67E5-9A4B-B0C4-6B70E403F6A2}" type="doc">
      <dgm:prSet loTypeId="urn:microsoft.com/office/officeart/2005/8/layout/cycle7" loCatId="" qsTypeId="urn:microsoft.com/office/officeart/2005/8/quickstyle/simple1" qsCatId="simple" csTypeId="urn:microsoft.com/office/officeart/2005/8/colors/colorful5" csCatId="colorful" phldr="1"/>
      <dgm:spPr/>
      <dgm:t>
        <a:bodyPr/>
        <a:lstStyle/>
        <a:p>
          <a:endParaRPr lang="en-US"/>
        </a:p>
      </dgm:t>
    </dgm:pt>
    <dgm:pt modelId="{B0E995F9-8829-2D42-AF26-2A5918D6C4E5}">
      <dgm:prSet phldrT="[Text]" custT="1"/>
      <dgm:spPr/>
      <dgm:t>
        <a:bodyPr/>
        <a:lstStyle/>
        <a:p>
          <a:r>
            <a:rPr lang="en-US" sz="1800" dirty="0">
              <a:solidFill>
                <a:schemeClr val="tx1"/>
              </a:solidFill>
            </a:rPr>
            <a:t>Households and Companies</a:t>
          </a:r>
        </a:p>
      </dgm:t>
    </dgm:pt>
    <dgm:pt modelId="{7BCB9F42-4B67-6B43-8E7B-8916BB398C5D}" type="parTrans" cxnId="{A1DAAE56-326D-E84B-97E7-2E58E4FCD468}">
      <dgm:prSet/>
      <dgm:spPr/>
      <dgm:t>
        <a:bodyPr/>
        <a:lstStyle/>
        <a:p>
          <a:endParaRPr lang="en-US" sz="2000">
            <a:solidFill>
              <a:schemeClr val="tx1"/>
            </a:solidFill>
          </a:endParaRPr>
        </a:p>
      </dgm:t>
    </dgm:pt>
    <dgm:pt modelId="{DC8F4041-A570-044C-B5F9-F693951B4861}" type="sibTrans" cxnId="{A1DAAE56-326D-E84B-97E7-2E58E4FCD468}">
      <dgm:prSet custT="1"/>
      <dgm:spPr/>
      <dgm:t>
        <a:bodyPr/>
        <a:lstStyle/>
        <a:p>
          <a:endParaRPr lang="en-US" sz="1400" dirty="0">
            <a:solidFill>
              <a:schemeClr val="tx1"/>
            </a:solidFill>
          </a:endParaRPr>
        </a:p>
      </dgm:t>
    </dgm:pt>
    <dgm:pt modelId="{823972DF-A664-464A-9D7D-9EF1B3A14F8D}">
      <dgm:prSet phldrT="[Text]" custT="1"/>
      <dgm:spPr/>
      <dgm:t>
        <a:bodyPr/>
        <a:lstStyle/>
        <a:p>
          <a:r>
            <a:rPr lang="en-US" sz="1800" dirty="0">
              <a:solidFill>
                <a:schemeClr val="tx1"/>
              </a:solidFill>
            </a:rPr>
            <a:t>Supply Chain and Wholesalers</a:t>
          </a:r>
        </a:p>
      </dgm:t>
    </dgm:pt>
    <dgm:pt modelId="{0D26B0F0-DF87-2448-8318-45AADD9D73A8}" type="parTrans" cxnId="{C888FA91-8285-4F44-93BB-31098235E395}">
      <dgm:prSet/>
      <dgm:spPr/>
      <dgm:t>
        <a:bodyPr/>
        <a:lstStyle/>
        <a:p>
          <a:endParaRPr lang="en-US" sz="2000">
            <a:solidFill>
              <a:schemeClr val="tx1"/>
            </a:solidFill>
          </a:endParaRPr>
        </a:p>
      </dgm:t>
    </dgm:pt>
    <dgm:pt modelId="{2F1C21EC-55F5-8B48-9D7B-06C31D70E846}" type="sibTrans" cxnId="{C888FA91-8285-4F44-93BB-31098235E395}">
      <dgm:prSet custT="1"/>
      <dgm:spPr/>
      <dgm:t>
        <a:bodyPr/>
        <a:lstStyle/>
        <a:p>
          <a:endParaRPr lang="en-US" sz="1400" dirty="0">
            <a:solidFill>
              <a:schemeClr val="tx1"/>
            </a:solidFill>
          </a:endParaRPr>
        </a:p>
      </dgm:t>
    </dgm:pt>
    <dgm:pt modelId="{70342CF6-5A4B-F241-AE45-E558017D5E2C}">
      <dgm:prSet phldrT="[Text]" custT="1"/>
      <dgm:spPr/>
      <dgm:t>
        <a:bodyPr/>
        <a:lstStyle/>
        <a:p>
          <a:r>
            <a:rPr lang="en-US" sz="1800" dirty="0">
              <a:solidFill>
                <a:schemeClr val="tx1"/>
              </a:solidFill>
            </a:rPr>
            <a:t>Decrease in harmful products and money for budget</a:t>
          </a:r>
        </a:p>
      </dgm:t>
    </dgm:pt>
    <dgm:pt modelId="{D6A16209-9112-104A-AFBD-9AD45739808D}" type="parTrans" cxnId="{96E18DB8-C67A-DA4D-B8E8-7FE409400FCC}">
      <dgm:prSet/>
      <dgm:spPr/>
      <dgm:t>
        <a:bodyPr/>
        <a:lstStyle/>
        <a:p>
          <a:endParaRPr lang="en-US" sz="2000">
            <a:solidFill>
              <a:schemeClr val="tx1"/>
            </a:solidFill>
          </a:endParaRPr>
        </a:p>
      </dgm:t>
    </dgm:pt>
    <dgm:pt modelId="{39D3B1BD-BDCE-2E40-8516-4B95DC4D0868}" type="sibTrans" cxnId="{96E18DB8-C67A-DA4D-B8E8-7FE409400FCC}">
      <dgm:prSet custT="1"/>
      <dgm:spPr/>
      <dgm:t>
        <a:bodyPr/>
        <a:lstStyle/>
        <a:p>
          <a:endParaRPr lang="en-US" sz="1400" dirty="0">
            <a:solidFill>
              <a:schemeClr val="tx1"/>
            </a:solidFill>
          </a:endParaRPr>
        </a:p>
      </dgm:t>
    </dgm:pt>
    <dgm:pt modelId="{301AF5DE-3969-E548-9F5C-F854A3F95DD7}">
      <dgm:prSet custT="1"/>
      <dgm:spPr/>
      <dgm:t>
        <a:bodyPr/>
        <a:lstStyle/>
        <a:p>
          <a:r>
            <a:rPr lang="en-US" sz="1800" dirty="0">
              <a:solidFill>
                <a:schemeClr val="tx1"/>
              </a:solidFill>
            </a:rPr>
            <a:t>Government, Treasury</a:t>
          </a:r>
        </a:p>
      </dgm:t>
    </dgm:pt>
    <dgm:pt modelId="{D7D0EBBB-306D-A441-AA6C-FDA8E35692ED}" type="parTrans" cxnId="{465F9DF2-EB78-7447-9E58-5C29B89278D3}">
      <dgm:prSet/>
      <dgm:spPr/>
      <dgm:t>
        <a:bodyPr/>
        <a:lstStyle/>
        <a:p>
          <a:endParaRPr lang="en-US" sz="2000">
            <a:solidFill>
              <a:schemeClr val="tx1"/>
            </a:solidFill>
          </a:endParaRPr>
        </a:p>
      </dgm:t>
    </dgm:pt>
    <dgm:pt modelId="{4B10DC53-C024-1148-89EE-527732CD27B1}" type="sibTrans" cxnId="{465F9DF2-EB78-7447-9E58-5C29B89278D3}">
      <dgm:prSet custT="1"/>
      <dgm:spPr/>
      <dgm:t>
        <a:bodyPr/>
        <a:lstStyle/>
        <a:p>
          <a:endParaRPr lang="en-US" sz="1400" dirty="0">
            <a:solidFill>
              <a:schemeClr val="tx1"/>
            </a:solidFill>
          </a:endParaRPr>
        </a:p>
      </dgm:t>
    </dgm:pt>
    <dgm:pt modelId="{E86A4ED4-A797-4A47-8857-283CB6A7694D}" type="pres">
      <dgm:prSet presAssocID="{D3EC32B1-67E5-9A4B-B0C4-6B70E403F6A2}" presName="Name0" presStyleCnt="0">
        <dgm:presLayoutVars>
          <dgm:dir/>
          <dgm:resizeHandles val="exact"/>
        </dgm:presLayoutVars>
      </dgm:prSet>
      <dgm:spPr/>
    </dgm:pt>
    <dgm:pt modelId="{AAE39587-97FC-414B-9943-9159DEB66AFA}" type="pres">
      <dgm:prSet presAssocID="{B0E995F9-8829-2D42-AF26-2A5918D6C4E5}" presName="node" presStyleLbl="node1" presStyleIdx="0" presStyleCnt="4" custScaleX="90909" custScaleY="90909">
        <dgm:presLayoutVars>
          <dgm:bulletEnabled val="1"/>
        </dgm:presLayoutVars>
      </dgm:prSet>
      <dgm:spPr/>
    </dgm:pt>
    <dgm:pt modelId="{4DF9C293-B76A-6F42-9E39-33D38B038DB9}" type="pres">
      <dgm:prSet presAssocID="{DC8F4041-A570-044C-B5F9-F693951B4861}" presName="sibTrans" presStyleLbl="sibTrans2D1" presStyleIdx="0" presStyleCnt="4" custScaleX="161051" custScaleY="161051"/>
      <dgm:spPr/>
    </dgm:pt>
    <dgm:pt modelId="{9765789A-AEBF-8148-8AEE-68BADD5F1242}" type="pres">
      <dgm:prSet presAssocID="{DC8F4041-A570-044C-B5F9-F693951B4861}" presName="connectorText" presStyleLbl="sibTrans2D1" presStyleIdx="0" presStyleCnt="4"/>
      <dgm:spPr/>
    </dgm:pt>
    <dgm:pt modelId="{13263ADB-060B-614F-98F5-FFF8BEC01CB4}" type="pres">
      <dgm:prSet presAssocID="{823972DF-A664-464A-9D7D-9EF1B3A14F8D}" presName="node" presStyleLbl="node1" presStyleIdx="1" presStyleCnt="4" custScaleX="90909" custScaleY="90909">
        <dgm:presLayoutVars>
          <dgm:bulletEnabled val="1"/>
        </dgm:presLayoutVars>
      </dgm:prSet>
      <dgm:spPr/>
    </dgm:pt>
    <dgm:pt modelId="{2818445F-A9C3-9B4B-81CB-33E26C5A6AE6}" type="pres">
      <dgm:prSet presAssocID="{2F1C21EC-55F5-8B48-9D7B-06C31D70E846}" presName="sibTrans" presStyleLbl="sibTrans2D1" presStyleIdx="1" presStyleCnt="4" custScaleX="146410" custScaleY="146410"/>
      <dgm:spPr/>
    </dgm:pt>
    <dgm:pt modelId="{27FB9FF4-AA46-0740-8A28-E852DDDB7726}" type="pres">
      <dgm:prSet presAssocID="{2F1C21EC-55F5-8B48-9D7B-06C31D70E846}" presName="connectorText" presStyleLbl="sibTrans2D1" presStyleIdx="1" presStyleCnt="4"/>
      <dgm:spPr/>
    </dgm:pt>
    <dgm:pt modelId="{14777A5A-16A9-1246-AA0C-E7783F3332CA}" type="pres">
      <dgm:prSet presAssocID="{301AF5DE-3969-E548-9F5C-F854A3F95DD7}" presName="node" presStyleLbl="node1" presStyleIdx="2" presStyleCnt="4" custScaleX="90909" custScaleY="90909">
        <dgm:presLayoutVars>
          <dgm:bulletEnabled val="1"/>
        </dgm:presLayoutVars>
      </dgm:prSet>
      <dgm:spPr/>
    </dgm:pt>
    <dgm:pt modelId="{ADB1F26C-7088-C749-9DC9-15B6A923D325}" type="pres">
      <dgm:prSet presAssocID="{4B10DC53-C024-1148-89EE-527732CD27B1}" presName="sibTrans" presStyleLbl="sibTrans2D1" presStyleIdx="2" presStyleCnt="4" custScaleX="146410" custScaleY="146410"/>
      <dgm:spPr/>
    </dgm:pt>
    <dgm:pt modelId="{BC1F45C6-F5AE-8A45-8715-EFB5EE9B3970}" type="pres">
      <dgm:prSet presAssocID="{4B10DC53-C024-1148-89EE-527732CD27B1}" presName="connectorText" presStyleLbl="sibTrans2D1" presStyleIdx="2" presStyleCnt="4"/>
      <dgm:spPr/>
    </dgm:pt>
    <dgm:pt modelId="{ACA46256-D2D1-1C42-BE56-6C2B88D2D67E}" type="pres">
      <dgm:prSet presAssocID="{70342CF6-5A4B-F241-AE45-E558017D5E2C}" presName="node" presStyleLbl="node1" presStyleIdx="3" presStyleCnt="4" custScaleX="97800" custScaleY="90909">
        <dgm:presLayoutVars>
          <dgm:bulletEnabled val="1"/>
        </dgm:presLayoutVars>
      </dgm:prSet>
      <dgm:spPr/>
    </dgm:pt>
    <dgm:pt modelId="{E1BC0915-CC9C-7C42-9DB9-C51E072DF01B}" type="pres">
      <dgm:prSet presAssocID="{39D3B1BD-BDCE-2E40-8516-4B95DC4D0868}" presName="sibTrans" presStyleLbl="sibTrans2D1" presStyleIdx="3" presStyleCnt="4" custScaleX="146410" custScaleY="146410"/>
      <dgm:spPr/>
    </dgm:pt>
    <dgm:pt modelId="{F75C067C-1A48-5640-AB02-33643607A041}" type="pres">
      <dgm:prSet presAssocID="{39D3B1BD-BDCE-2E40-8516-4B95DC4D0868}" presName="connectorText" presStyleLbl="sibTrans2D1" presStyleIdx="3" presStyleCnt="4"/>
      <dgm:spPr/>
    </dgm:pt>
  </dgm:ptLst>
  <dgm:cxnLst>
    <dgm:cxn modelId="{41247814-A403-2845-894C-18D6BBEFF18C}" type="presOf" srcId="{70342CF6-5A4B-F241-AE45-E558017D5E2C}" destId="{ACA46256-D2D1-1C42-BE56-6C2B88D2D67E}" srcOrd="0" destOrd="0" presId="urn:microsoft.com/office/officeart/2005/8/layout/cycle7"/>
    <dgm:cxn modelId="{4B40BE17-535F-DE43-B69D-009A43105C99}" type="presOf" srcId="{2F1C21EC-55F5-8B48-9D7B-06C31D70E846}" destId="{27FB9FF4-AA46-0740-8A28-E852DDDB7726}" srcOrd="1" destOrd="0" presId="urn:microsoft.com/office/officeart/2005/8/layout/cycle7"/>
    <dgm:cxn modelId="{A2EE7F20-9681-8B4E-9FC7-B0BE97F7522F}" type="presOf" srcId="{39D3B1BD-BDCE-2E40-8516-4B95DC4D0868}" destId="{E1BC0915-CC9C-7C42-9DB9-C51E072DF01B}" srcOrd="0" destOrd="0" presId="urn:microsoft.com/office/officeart/2005/8/layout/cycle7"/>
    <dgm:cxn modelId="{75C38C36-8441-B949-ABBE-634D2DAE42A8}" type="presOf" srcId="{4B10DC53-C024-1148-89EE-527732CD27B1}" destId="{BC1F45C6-F5AE-8A45-8715-EFB5EE9B3970}" srcOrd="1" destOrd="0" presId="urn:microsoft.com/office/officeart/2005/8/layout/cycle7"/>
    <dgm:cxn modelId="{E8EAE945-5515-194F-B4F9-D46F9FDD9528}" type="presOf" srcId="{B0E995F9-8829-2D42-AF26-2A5918D6C4E5}" destId="{AAE39587-97FC-414B-9943-9159DEB66AFA}" srcOrd="0" destOrd="0" presId="urn:microsoft.com/office/officeart/2005/8/layout/cycle7"/>
    <dgm:cxn modelId="{623B4E56-1FB2-6648-A95E-8DD65A5A9944}" type="presOf" srcId="{DC8F4041-A570-044C-B5F9-F693951B4861}" destId="{4DF9C293-B76A-6F42-9E39-33D38B038DB9}" srcOrd="0" destOrd="0" presId="urn:microsoft.com/office/officeart/2005/8/layout/cycle7"/>
    <dgm:cxn modelId="{A1DAAE56-326D-E84B-97E7-2E58E4FCD468}" srcId="{D3EC32B1-67E5-9A4B-B0C4-6B70E403F6A2}" destId="{B0E995F9-8829-2D42-AF26-2A5918D6C4E5}" srcOrd="0" destOrd="0" parTransId="{7BCB9F42-4B67-6B43-8E7B-8916BB398C5D}" sibTransId="{DC8F4041-A570-044C-B5F9-F693951B4861}"/>
    <dgm:cxn modelId="{7AD16A5E-AD03-5641-A0DF-E455AEDD9CCA}" type="presOf" srcId="{DC8F4041-A570-044C-B5F9-F693951B4861}" destId="{9765789A-AEBF-8148-8AEE-68BADD5F1242}" srcOrd="1" destOrd="0" presId="urn:microsoft.com/office/officeart/2005/8/layout/cycle7"/>
    <dgm:cxn modelId="{8165DD66-237C-4E43-961B-8E968C353AC7}" type="presOf" srcId="{301AF5DE-3969-E548-9F5C-F854A3F95DD7}" destId="{14777A5A-16A9-1246-AA0C-E7783F3332CA}" srcOrd="0" destOrd="0" presId="urn:microsoft.com/office/officeart/2005/8/layout/cycle7"/>
    <dgm:cxn modelId="{C7E2756F-E9A7-A54A-A4C9-FBB78182783D}" type="presOf" srcId="{4B10DC53-C024-1148-89EE-527732CD27B1}" destId="{ADB1F26C-7088-C749-9DC9-15B6A923D325}" srcOrd="0" destOrd="0" presId="urn:microsoft.com/office/officeart/2005/8/layout/cycle7"/>
    <dgm:cxn modelId="{C888FA91-8285-4F44-93BB-31098235E395}" srcId="{D3EC32B1-67E5-9A4B-B0C4-6B70E403F6A2}" destId="{823972DF-A664-464A-9D7D-9EF1B3A14F8D}" srcOrd="1" destOrd="0" parTransId="{0D26B0F0-DF87-2448-8318-45AADD9D73A8}" sibTransId="{2F1C21EC-55F5-8B48-9D7B-06C31D70E846}"/>
    <dgm:cxn modelId="{97F3FA92-135B-0A49-9456-3B971082E7A9}" type="presOf" srcId="{823972DF-A664-464A-9D7D-9EF1B3A14F8D}" destId="{13263ADB-060B-614F-98F5-FFF8BEC01CB4}" srcOrd="0" destOrd="0" presId="urn:microsoft.com/office/officeart/2005/8/layout/cycle7"/>
    <dgm:cxn modelId="{96E18DB8-C67A-DA4D-B8E8-7FE409400FCC}" srcId="{D3EC32B1-67E5-9A4B-B0C4-6B70E403F6A2}" destId="{70342CF6-5A4B-F241-AE45-E558017D5E2C}" srcOrd="3" destOrd="0" parTransId="{D6A16209-9112-104A-AFBD-9AD45739808D}" sibTransId="{39D3B1BD-BDCE-2E40-8516-4B95DC4D0868}"/>
    <dgm:cxn modelId="{2DF9E8E5-F93C-2048-874E-FE4C38F788E1}" type="presOf" srcId="{D3EC32B1-67E5-9A4B-B0C4-6B70E403F6A2}" destId="{E86A4ED4-A797-4A47-8857-283CB6A7694D}" srcOrd="0" destOrd="0" presId="urn:microsoft.com/office/officeart/2005/8/layout/cycle7"/>
    <dgm:cxn modelId="{88293CF2-EBDC-3841-BFCA-A5574AC6D3C4}" type="presOf" srcId="{39D3B1BD-BDCE-2E40-8516-4B95DC4D0868}" destId="{F75C067C-1A48-5640-AB02-33643607A041}" srcOrd="1" destOrd="0" presId="urn:microsoft.com/office/officeart/2005/8/layout/cycle7"/>
    <dgm:cxn modelId="{465F9DF2-EB78-7447-9E58-5C29B89278D3}" srcId="{D3EC32B1-67E5-9A4B-B0C4-6B70E403F6A2}" destId="{301AF5DE-3969-E548-9F5C-F854A3F95DD7}" srcOrd="2" destOrd="0" parTransId="{D7D0EBBB-306D-A441-AA6C-FDA8E35692ED}" sibTransId="{4B10DC53-C024-1148-89EE-527732CD27B1}"/>
    <dgm:cxn modelId="{A2DDA0FE-2ECE-424F-A9AE-6924CD894577}" type="presOf" srcId="{2F1C21EC-55F5-8B48-9D7B-06C31D70E846}" destId="{2818445F-A9C3-9B4B-81CB-33E26C5A6AE6}" srcOrd="0" destOrd="0" presId="urn:microsoft.com/office/officeart/2005/8/layout/cycle7"/>
    <dgm:cxn modelId="{BB9C4A06-49B0-0149-9B9E-7F6045FA07DF}" type="presParOf" srcId="{E86A4ED4-A797-4A47-8857-283CB6A7694D}" destId="{AAE39587-97FC-414B-9943-9159DEB66AFA}" srcOrd="0" destOrd="0" presId="urn:microsoft.com/office/officeart/2005/8/layout/cycle7"/>
    <dgm:cxn modelId="{F23101D1-1D72-AB4F-8BF4-62F06403BEA1}" type="presParOf" srcId="{E86A4ED4-A797-4A47-8857-283CB6A7694D}" destId="{4DF9C293-B76A-6F42-9E39-33D38B038DB9}" srcOrd="1" destOrd="0" presId="urn:microsoft.com/office/officeart/2005/8/layout/cycle7"/>
    <dgm:cxn modelId="{2F506E0B-3F55-FF47-ABF8-BBA679387578}" type="presParOf" srcId="{4DF9C293-B76A-6F42-9E39-33D38B038DB9}" destId="{9765789A-AEBF-8148-8AEE-68BADD5F1242}" srcOrd="0" destOrd="0" presId="urn:microsoft.com/office/officeart/2005/8/layout/cycle7"/>
    <dgm:cxn modelId="{E4FE7411-95B5-F845-9B89-408F0037BF3F}" type="presParOf" srcId="{E86A4ED4-A797-4A47-8857-283CB6A7694D}" destId="{13263ADB-060B-614F-98F5-FFF8BEC01CB4}" srcOrd="2" destOrd="0" presId="urn:microsoft.com/office/officeart/2005/8/layout/cycle7"/>
    <dgm:cxn modelId="{FD452F3E-C802-4A4E-BDBD-BBB883F3CFE7}" type="presParOf" srcId="{E86A4ED4-A797-4A47-8857-283CB6A7694D}" destId="{2818445F-A9C3-9B4B-81CB-33E26C5A6AE6}" srcOrd="3" destOrd="0" presId="urn:microsoft.com/office/officeart/2005/8/layout/cycle7"/>
    <dgm:cxn modelId="{A61BF9E9-E7C5-5246-9907-70869321A1BE}" type="presParOf" srcId="{2818445F-A9C3-9B4B-81CB-33E26C5A6AE6}" destId="{27FB9FF4-AA46-0740-8A28-E852DDDB7726}" srcOrd="0" destOrd="0" presId="urn:microsoft.com/office/officeart/2005/8/layout/cycle7"/>
    <dgm:cxn modelId="{BA6CFC34-9158-B543-994D-68E24D648B4B}" type="presParOf" srcId="{E86A4ED4-A797-4A47-8857-283CB6A7694D}" destId="{14777A5A-16A9-1246-AA0C-E7783F3332CA}" srcOrd="4" destOrd="0" presId="urn:microsoft.com/office/officeart/2005/8/layout/cycle7"/>
    <dgm:cxn modelId="{B8F6FCC5-8D99-8447-A1A9-9892DD98F923}" type="presParOf" srcId="{E86A4ED4-A797-4A47-8857-283CB6A7694D}" destId="{ADB1F26C-7088-C749-9DC9-15B6A923D325}" srcOrd="5" destOrd="0" presId="urn:microsoft.com/office/officeart/2005/8/layout/cycle7"/>
    <dgm:cxn modelId="{E7E97ED8-CE67-E84B-8977-76F4724FF3ED}" type="presParOf" srcId="{ADB1F26C-7088-C749-9DC9-15B6A923D325}" destId="{BC1F45C6-F5AE-8A45-8715-EFB5EE9B3970}" srcOrd="0" destOrd="0" presId="urn:microsoft.com/office/officeart/2005/8/layout/cycle7"/>
    <dgm:cxn modelId="{63BDE3B9-9594-6F41-B89C-AC40156403EF}" type="presParOf" srcId="{E86A4ED4-A797-4A47-8857-283CB6A7694D}" destId="{ACA46256-D2D1-1C42-BE56-6C2B88D2D67E}" srcOrd="6" destOrd="0" presId="urn:microsoft.com/office/officeart/2005/8/layout/cycle7"/>
    <dgm:cxn modelId="{A5A5EE55-3998-9C44-9146-56E9DACD7615}" type="presParOf" srcId="{E86A4ED4-A797-4A47-8857-283CB6A7694D}" destId="{E1BC0915-CC9C-7C42-9DB9-C51E072DF01B}" srcOrd="7" destOrd="0" presId="urn:microsoft.com/office/officeart/2005/8/layout/cycle7"/>
    <dgm:cxn modelId="{ED50CB25-14A5-A44B-A2D4-E07A3DE60F69}" type="presParOf" srcId="{E1BC0915-CC9C-7C42-9DB9-C51E072DF01B}" destId="{F75C067C-1A48-5640-AB02-33643607A041}"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39587-97FC-414B-9943-9159DEB66AFA}">
      <dsp:nvSpPr>
        <dsp:cNvPr id="0" name=""/>
        <dsp:cNvSpPr/>
      </dsp:nvSpPr>
      <dsp:spPr>
        <a:xfrm>
          <a:off x="2938299" y="83025"/>
          <a:ext cx="2175535" cy="108776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Households and Companies</a:t>
          </a:r>
        </a:p>
      </dsp:txBody>
      <dsp:txXfrm>
        <a:off x="2970159" y="114885"/>
        <a:ext cx="2111815" cy="1024047"/>
      </dsp:txXfrm>
    </dsp:sp>
    <dsp:sp modelId="{4DF9C293-B76A-6F42-9E39-33D38B038DB9}">
      <dsp:nvSpPr>
        <dsp:cNvPr id="0" name=""/>
        <dsp:cNvSpPr/>
      </dsp:nvSpPr>
      <dsp:spPr>
        <a:xfrm rot="2700000">
          <a:off x="4072968" y="1438100"/>
          <a:ext cx="2203048" cy="674467"/>
        </a:xfrm>
        <a:prstGeom prst="lef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solidFill>
              <a:schemeClr val="tx1"/>
            </a:solidFill>
          </a:endParaRPr>
        </a:p>
      </dsp:txBody>
      <dsp:txXfrm>
        <a:off x="4275308" y="1572993"/>
        <a:ext cx="1798368" cy="404681"/>
      </dsp:txXfrm>
    </dsp:sp>
    <dsp:sp modelId="{13263ADB-060B-614F-98F5-FFF8BEC01CB4}">
      <dsp:nvSpPr>
        <dsp:cNvPr id="0" name=""/>
        <dsp:cNvSpPr/>
      </dsp:nvSpPr>
      <dsp:spPr>
        <a:xfrm>
          <a:off x="5235148" y="2379874"/>
          <a:ext cx="2175535" cy="1087767"/>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Supply Chain and Wholesalers</a:t>
          </a:r>
        </a:p>
      </dsp:txBody>
      <dsp:txXfrm>
        <a:off x="5267008" y="2411734"/>
        <a:ext cx="2111815" cy="1024047"/>
      </dsp:txXfrm>
    </dsp:sp>
    <dsp:sp modelId="{2818445F-A9C3-9B4B-81CB-33E26C5A6AE6}">
      <dsp:nvSpPr>
        <dsp:cNvPr id="0" name=""/>
        <dsp:cNvSpPr/>
      </dsp:nvSpPr>
      <dsp:spPr>
        <a:xfrm rot="8100000">
          <a:off x="4173106" y="3765607"/>
          <a:ext cx="2002771" cy="613151"/>
        </a:xfrm>
        <a:prstGeom prst="leftRightArrow">
          <a:avLst>
            <a:gd name="adj1" fmla="val 60000"/>
            <a:gd name="adj2" fmla="val 50000"/>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solidFill>
              <a:schemeClr val="tx1"/>
            </a:solidFill>
          </a:endParaRPr>
        </a:p>
      </dsp:txBody>
      <dsp:txXfrm rot="10800000">
        <a:off x="4357051" y="3888237"/>
        <a:ext cx="1634881" cy="367891"/>
      </dsp:txXfrm>
    </dsp:sp>
    <dsp:sp modelId="{14777A5A-16A9-1246-AA0C-E7783F3332CA}">
      <dsp:nvSpPr>
        <dsp:cNvPr id="0" name=""/>
        <dsp:cNvSpPr/>
      </dsp:nvSpPr>
      <dsp:spPr>
        <a:xfrm>
          <a:off x="2938299" y="4676723"/>
          <a:ext cx="2175535" cy="1087767"/>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Government, Treasury</a:t>
          </a:r>
        </a:p>
      </dsp:txBody>
      <dsp:txXfrm>
        <a:off x="2970159" y="4708583"/>
        <a:ext cx="2111815" cy="1024047"/>
      </dsp:txXfrm>
    </dsp:sp>
    <dsp:sp modelId="{ADB1F26C-7088-C749-9DC9-15B6A923D325}">
      <dsp:nvSpPr>
        <dsp:cNvPr id="0" name=""/>
        <dsp:cNvSpPr/>
      </dsp:nvSpPr>
      <dsp:spPr>
        <a:xfrm rot="13500000">
          <a:off x="1876257" y="3765607"/>
          <a:ext cx="2002771" cy="613151"/>
        </a:xfrm>
        <a:prstGeom prst="leftRightArrow">
          <a:avLst>
            <a:gd name="adj1" fmla="val 60000"/>
            <a:gd name="adj2" fmla="val 50000"/>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solidFill>
              <a:schemeClr val="tx1"/>
            </a:solidFill>
          </a:endParaRPr>
        </a:p>
      </dsp:txBody>
      <dsp:txXfrm rot="10800000">
        <a:off x="2060202" y="3888237"/>
        <a:ext cx="1634881" cy="367891"/>
      </dsp:txXfrm>
    </dsp:sp>
    <dsp:sp modelId="{ACA46256-D2D1-1C42-BE56-6C2B88D2D67E}">
      <dsp:nvSpPr>
        <dsp:cNvPr id="0" name=""/>
        <dsp:cNvSpPr/>
      </dsp:nvSpPr>
      <dsp:spPr>
        <a:xfrm>
          <a:off x="558996" y="2379874"/>
          <a:ext cx="2340443" cy="1087767"/>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Decrease in harmful products and money for budget</a:t>
          </a:r>
        </a:p>
      </dsp:txBody>
      <dsp:txXfrm>
        <a:off x="590856" y="2411734"/>
        <a:ext cx="2276723" cy="1024047"/>
      </dsp:txXfrm>
    </dsp:sp>
    <dsp:sp modelId="{E1BC0915-CC9C-7C42-9DB9-C51E072DF01B}">
      <dsp:nvSpPr>
        <dsp:cNvPr id="0" name=""/>
        <dsp:cNvSpPr/>
      </dsp:nvSpPr>
      <dsp:spPr>
        <a:xfrm rot="18900000">
          <a:off x="1876257" y="1468757"/>
          <a:ext cx="2002771" cy="613151"/>
        </a:xfrm>
        <a:prstGeom prst="lef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solidFill>
              <a:schemeClr val="tx1"/>
            </a:solidFill>
          </a:endParaRPr>
        </a:p>
      </dsp:txBody>
      <dsp:txXfrm>
        <a:off x="2060202" y="1591387"/>
        <a:ext cx="1634881" cy="367891"/>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5DAC7-B803-D24D-8002-EA3EBFFCF1BF}" type="datetimeFigureOut">
              <a:rPr lang="en-US" smtClean="0"/>
              <a:t>3/19/20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B7EBE-1A34-C04E-83BC-335797FA009F}" type="slidenum">
              <a:rPr lang="en-US" smtClean="0"/>
              <a:t>‹#›</a:t>
            </a:fld>
            <a:endParaRPr lang="en-US"/>
          </a:p>
        </p:txBody>
      </p:sp>
    </p:spTree>
    <p:extLst>
      <p:ext uri="{BB962C8B-B14F-4D97-AF65-F5344CB8AC3E}">
        <p14:creationId xmlns:p14="http://schemas.microsoft.com/office/powerpoint/2010/main" val="3088835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8B7EBE-1A34-C04E-83BC-335797FA009F}" type="slidenum">
              <a:rPr lang="en-US" smtClean="0"/>
              <a:t>1</a:t>
            </a:fld>
            <a:endParaRPr lang="en-US"/>
          </a:p>
        </p:txBody>
      </p:sp>
    </p:spTree>
    <p:extLst>
      <p:ext uri="{BB962C8B-B14F-4D97-AF65-F5344CB8AC3E}">
        <p14:creationId xmlns:p14="http://schemas.microsoft.com/office/powerpoint/2010/main" val="729501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D92A19-EF8D-E047-98B1-4C8D431F5573}" type="slidenum">
              <a:rPr lang="en-US" smtClean="0"/>
              <a:t>10</a:t>
            </a:fld>
            <a:endParaRPr lang="en-US"/>
          </a:p>
        </p:txBody>
      </p:sp>
    </p:spTree>
    <p:extLst>
      <p:ext uri="{BB962C8B-B14F-4D97-AF65-F5344CB8AC3E}">
        <p14:creationId xmlns:p14="http://schemas.microsoft.com/office/powerpoint/2010/main" val="1955735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D92A19-EF8D-E047-98B1-4C8D431F5573}" type="slidenum">
              <a:rPr lang="en-US" smtClean="0"/>
              <a:t>11</a:t>
            </a:fld>
            <a:endParaRPr lang="en-US"/>
          </a:p>
        </p:txBody>
      </p:sp>
    </p:spTree>
    <p:extLst>
      <p:ext uri="{BB962C8B-B14F-4D97-AF65-F5344CB8AC3E}">
        <p14:creationId xmlns:p14="http://schemas.microsoft.com/office/powerpoint/2010/main" val="756027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D92A19-EF8D-E047-98B1-4C8D431F5573}" type="slidenum">
              <a:rPr lang="en-US" smtClean="0"/>
              <a:t>12</a:t>
            </a:fld>
            <a:endParaRPr lang="en-US"/>
          </a:p>
        </p:txBody>
      </p:sp>
    </p:spTree>
    <p:extLst>
      <p:ext uri="{BB962C8B-B14F-4D97-AF65-F5344CB8AC3E}">
        <p14:creationId xmlns:p14="http://schemas.microsoft.com/office/powerpoint/2010/main" val="1352569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D92A19-EF8D-E047-98B1-4C8D431F5573}" type="slidenum">
              <a:rPr lang="en-US" smtClean="0"/>
              <a:t>13</a:t>
            </a:fld>
            <a:endParaRPr lang="en-US"/>
          </a:p>
        </p:txBody>
      </p:sp>
    </p:spTree>
    <p:extLst>
      <p:ext uri="{BB962C8B-B14F-4D97-AF65-F5344CB8AC3E}">
        <p14:creationId xmlns:p14="http://schemas.microsoft.com/office/powerpoint/2010/main" val="768237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basic goals of a green tax is to reduce (or offset) the negative impact resulting from the use of non-green products and services due to those services being used less.</a:t>
            </a:r>
          </a:p>
          <a:p>
            <a:pPr marL="171450" indent="-171450">
              <a:buFontTx/>
              <a:buChar char="-"/>
            </a:pPr>
            <a:r>
              <a:rPr lang="en-US" dirty="0"/>
              <a:t>Pigouvian taxes;</a:t>
            </a:r>
          </a:p>
          <a:p>
            <a:pPr marL="628650" lvl="1" indent="-171450">
              <a:buFontTx/>
              <a:buChar char="-"/>
            </a:pPr>
            <a:r>
              <a:rPr lang="en-US" dirty="0"/>
              <a:t>Taxes that attempt to make the private parties involves feel the social burden of their actions</a:t>
            </a:r>
          </a:p>
          <a:p>
            <a:endParaRPr lang="en-US" dirty="0"/>
          </a:p>
          <a:p>
            <a:r>
              <a:rPr lang="en-US" dirty="0"/>
              <a:t>Economically speaking, green taxes go a long way in addressing the market failure that exists where the environmental (and sometimes human) damage related to the production and use of certain goods is not reflected in that goods price – the perception that generally these goods are under priced. The increase in price due to a green tax is an attempt at rectifying this. </a:t>
            </a:r>
          </a:p>
          <a:p>
            <a:endParaRPr lang="en-US" dirty="0"/>
          </a:p>
          <a:p>
            <a:r>
              <a:rPr lang="en-US" dirty="0"/>
              <a:t>Examples of this tax include a tax on cigarettes or general tabaco products, a fuel or carbon tax, or a tax on pesticides.</a:t>
            </a:r>
          </a:p>
          <a:p>
            <a:endParaRPr lang="en-US" dirty="0"/>
          </a:p>
          <a:p>
            <a:r>
              <a:rPr lang="en-US" dirty="0"/>
              <a:t>However, one must be careful to not institute green taxes that place a disproportionately large burden on the poor – green taxes can be designed to either be progressive or regressive, and might require complementary corrective measures to the benefit of poor households</a:t>
            </a:r>
          </a:p>
          <a:p>
            <a:endParaRPr lang="en-US" dirty="0"/>
          </a:p>
          <a:p>
            <a:endParaRPr lang="en-US" dirty="0"/>
          </a:p>
        </p:txBody>
      </p:sp>
      <p:sp>
        <p:nvSpPr>
          <p:cNvPr id="4" name="Slide Number Placeholder 3"/>
          <p:cNvSpPr>
            <a:spLocks noGrp="1"/>
          </p:cNvSpPr>
          <p:nvPr>
            <p:ph type="sldNum" sz="quarter" idx="5"/>
          </p:nvPr>
        </p:nvSpPr>
        <p:spPr/>
        <p:txBody>
          <a:bodyPr/>
          <a:lstStyle/>
          <a:p>
            <a:fld id="{CCD92A19-EF8D-E047-98B1-4C8D431F5573}" type="slidenum">
              <a:rPr lang="en-US" smtClean="0"/>
              <a:t>2</a:t>
            </a:fld>
            <a:endParaRPr lang="en-US"/>
          </a:p>
        </p:txBody>
      </p:sp>
    </p:spTree>
    <p:extLst>
      <p:ext uri="{BB962C8B-B14F-4D97-AF65-F5344CB8AC3E}">
        <p14:creationId xmlns:p14="http://schemas.microsoft.com/office/powerpoint/2010/main" val="1708055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 Taxes serve three main functions;</a:t>
            </a:r>
          </a:p>
          <a:p>
            <a:pPr marL="228600" indent="-228600">
              <a:buAutoNum type="arabicPeriod"/>
            </a:pPr>
            <a:r>
              <a:rPr lang="en-US" dirty="0"/>
              <a:t>They serve to alleviate the market failure present, and seek to address the externalities that result from the under-valuation of natural systems and resources </a:t>
            </a:r>
          </a:p>
          <a:p>
            <a:pPr marL="228600" indent="-228600">
              <a:buAutoNum type="arabicPeriod"/>
            </a:pPr>
            <a:r>
              <a:rPr lang="en-US" dirty="0"/>
              <a:t>They serve to help change consumption behaviors towards behaviors that are more beneficial to the environment and biodiversity</a:t>
            </a:r>
          </a:p>
          <a:p>
            <a:pPr marL="228600" indent="-228600">
              <a:buAutoNum type="arabicPeriod"/>
            </a:pPr>
            <a:r>
              <a:rPr lang="en-US" dirty="0"/>
              <a:t>They serve to generate revenues that can be funneled back into conservation activities </a:t>
            </a:r>
          </a:p>
          <a:p>
            <a:pPr marL="228600" indent="-228600">
              <a:buAutoNum type="arabicPeriod"/>
            </a:pPr>
            <a:endParaRPr lang="en-US" dirty="0"/>
          </a:p>
          <a:p>
            <a:pPr marL="0" indent="0">
              <a:buNone/>
            </a:pPr>
            <a:r>
              <a:rPr lang="en-US" dirty="0"/>
              <a:t>There are several factors that must be considered when designing a tax</a:t>
            </a:r>
          </a:p>
          <a:p>
            <a:pPr marL="171450" indent="-171450">
              <a:buFontTx/>
              <a:buChar char="-"/>
            </a:pPr>
            <a:r>
              <a:rPr lang="en-US" dirty="0"/>
              <a:t>Price elasticity of the good</a:t>
            </a:r>
          </a:p>
          <a:p>
            <a:pPr marL="628650" lvl="1" indent="-171450">
              <a:buFontTx/>
              <a:buChar char="-"/>
            </a:pPr>
            <a:r>
              <a:rPr lang="en-US" dirty="0"/>
              <a:t>How much the demand will change when the price changes. A good with a high elasticity will see a dramatic change in demand as the price changes; a good with low (or no) elasticity will see little to no change in demand as the price changes </a:t>
            </a:r>
          </a:p>
          <a:p>
            <a:pPr marL="171450" lvl="0" indent="-171450">
              <a:buFontTx/>
              <a:buChar char="-"/>
            </a:pPr>
            <a:r>
              <a:rPr lang="en-US" dirty="0"/>
              <a:t>Costs of implementation of the tax</a:t>
            </a:r>
          </a:p>
          <a:p>
            <a:pPr marL="628650" lvl="1" indent="-171450">
              <a:buFontTx/>
              <a:buChar char="-"/>
            </a:pPr>
            <a:r>
              <a:rPr lang="en-US" dirty="0"/>
              <a:t>This will vary depending on whether or not green taxes already exist in some form or another, and the current political climate and context surrounding the introduction of the green tax itself </a:t>
            </a:r>
          </a:p>
          <a:p>
            <a:pPr marL="171450" lvl="0" indent="-171450">
              <a:buFontTx/>
              <a:buChar char="-"/>
            </a:pPr>
            <a:r>
              <a:rPr lang="en-US" dirty="0"/>
              <a:t>Tax Rate</a:t>
            </a:r>
          </a:p>
          <a:p>
            <a:pPr marL="628650" lvl="1" indent="-171450">
              <a:buFontTx/>
              <a:buChar char="-"/>
            </a:pPr>
            <a:r>
              <a:rPr lang="en-US" dirty="0"/>
              <a:t>The tax rate is very important as it can impact the elasticity of the good or action. If the goal of the tax is to simply generate revenues, then perhaps a high tax rate is not necessary in order to generate the desired amount of revenues. However, if the goal of the tax is to change behavior, then the tax rate may be required to be a significant amount in order to change consumption habits. The tax rate can also be changed over time if it is deemed too small or large. </a:t>
            </a:r>
          </a:p>
          <a:p>
            <a:pPr marL="171450" lvl="0" indent="-171450">
              <a:buFontTx/>
              <a:buChar char="-"/>
            </a:pPr>
            <a:r>
              <a:rPr lang="en-US" dirty="0"/>
              <a:t>Size of the tax base</a:t>
            </a:r>
          </a:p>
          <a:p>
            <a:pPr marL="628650" lvl="1" indent="-171450">
              <a:buFontTx/>
              <a:buChar char="-"/>
            </a:pPr>
            <a:r>
              <a:rPr lang="en-US" dirty="0"/>
              <a:t>The size of the tax base will determine in many ways how much capital the tax will generate, and how much of that capital will be funneled back into conservation efforts.</a:t>
            </a:r>
          </a:p>
          <a:p>
            <a:pPr marL="171450" lvl="0" indent="-171450">
              <a:buFontTx/>
              <a:buChar char="-"/>
            </a:pPr>
            <a:r>
              <a:rPr lang="en-US" dirty="0"/>
              <a:t>Impact of the tax on individuals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An environmental tax may impact different segments of the population in different ways. A steep fuel tax, for example, will negatively impact the rural poor who rely on farming equipment or other vehicles as their primary means of transportation. Urban elites, who do not use vehicles for work or to travel (for example those who use public transportation), will be less impacted by this tax even though they are in a stronger financial position to bear the burden of the tax. Tourist taxes can be especially</a:t>
            </a:r>
            <a:r>
              <a:rPr lang="en-US" baseline="0" dirty="0"/>
              <a:t> politically favorable because they are (usually) paid by non-citizens</a:t>
            </a:r>
            <a:endParaRPr lang="en-US" dirty="0"/>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 revenues from these environmental taxes can be directed towards designated environmental trust funds to ensure that the use of the newly acquired financing is focused around environmental protection. Often times the revenues that are generated from such tax schemes are cycled back into the general governmental budget and are not used specifically for conservation. This practice is called “earmarking”</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However, it must be noted that earmarking fixes the revenue which may create an obstacle for the re-evaluation and modifications of the tax and spending programs. Therefore, the economic and environmental rationale for any earmarking should be evaluated regularly to avoid inefficient spending that would otherwise not be financed from general tax revenues.</a:t>
            </a:r>
          </a:p>
          <a:p>
            <a:endParaRPr lang="en-US" dirty="0"/>
          </a:p>
        </p:txBody>
      </p:sp>
      <p:sp>
        <p:nvSpPr>
          <p:cNvPr id="4" name="Slide Number Placeholder 3"/>
          <p:cNvSpPr>
            <a:spLocks noGrp="1"/>
          </p:cNvSpPr>
          <p:nvPr>
            <p:ph type="sldNum" sz="quarter" idx="10"/>
          </p:nvPr>
        </p:nvSpPr>
        <p:spPr/>
        <p:txBody>
          <a:bodyPr/>
          <a:lstStyle/>
          <a:p>
            <a:fld id="{CCD92A19-EF8D-E047-98B1-4C8D431F5573}" type="slidenum">
              <a:rPr lang="en-US" smtClean="0"/>
              <a:t>3</a:t>
            </a:fld>
            <a:endParaRPr lang="en-US"/>
          </a:p>
        </p:txBody>
      </p:sp>
    </p:spTree>
    <p:extLst>
      <p:ext uri="{BB962C8B-B14F-4D97-AF65-F5344CB8AC3E}">
        <p14:creationId xmlns:p14="http://schemas.microsoft.com/office/powerpoint/2010/main" val="3297979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D92A19-EF8D-E047-98B1-4C8D431F5573}" type="slidenum">
              <a:rPr lang="en-US" smtClean="0"/>
              <a:t>4</a:t>
            </a:fld>
            <a:endParaRPr lang="en-US"/>
          </a:p>
        </p:txBody>
      </p:sp>
    </p:spTree>
    <p:extLst>
      <p:ext uri="{BB962C8B-B14F-4D97-AF65-F5344CB8AC3E}">
        <p14:creationId xmlns:p14="http://schemas.microsoft.com/office/powerpoint/2010/main" val="1749933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D92A19-EF8D-E047-98B1-4C8D431F5573}" type="slidenum">
              <a:rPr lang="en-US" smtClean="0"/>
              <a:t>5</a:t>
            </a:fld>
            <a:endParaRPr lang="en-US"/>
          </a:p>
        </p:txBody>
      </p:sp>
    </p:spTree>
    <p:extLst>
      <p:ext uri="{BB962C8B-B14F-4D97-AF65-F5344CB8AC3E}">
        <p14:creationId xmlns:p14="http://schemas.microsoft.com/office/powerpoint/2010/main" val="2373305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stakeholders are as follows:</a:t>
            </a:r>
          </a:p>
          <a:p>
            <a:endParaRPr lang="en-US" dirty="0"/>
          </a:p>
          <a:p>
            <a:r>
              <a:rPr lang="en-US" dirty="0"/>
              <a:t>Government:</a:t>
            </a:r>
          </a:p>
          <a:p>
            <a:r>
              <a:rPr lang="en-US" dirty="0"/>
              <a:t>Strong leadership is needed to promote green fiscal reforms, and to ensure that ministries across government understand their importance for human health and the environment </a:t>
            </a:r>
          </a:p>
          <a:p>
            <a:endParaRPr lang="en-US" dirty="0"/>
          </a:p>
          <a:p>
            <a:r>
              <a:rPr lang="en-US" dirty="0"/>
              <a:t>Regulatory entities: </a:t>
            </a:r>
          </a:p>
          <a:p>
            <a:r>
              <a:rPr lang="en-US" dirty="0"/>
              <a:t>The ministry of finance or the government authority responsible for the management of ta revenue drafts the relevant bill for approval in the national/regional assembly</a:t>
            </a:r>
          </a:p>
          <a:p>
            <a:endParaRPr lang="en-US" dirty="0"/>
          </a:p>
          <a:p>
            <a:r>
              <a:rPr lang="en-US" dirty="0"/>
              <a:t>Revenue collection entities:</a:t>
            </a:r>
          </a:p>
          <a:p>
            <a:r>
              <a:rPr lang="en-US" dirty="0"/>
              <a:t>The tax is collected by the revenue authority, from importers, producers, wholesalers and/or retailers. The revenue might be transferred to the Treasury or allocated to a specified budget (health promotion </a:t>
            </a:r>
            <a:r>
              <a:rPr lang="en-US" dirty="0" err="1"/>
              <a:t>programmes</a:t>
            </a:r>
            <a:r>
              <a:rPr lang="en-US" dirty="0"/>
              <a:t>, coral reef research)</a:t>
            </a:r>
          </a:p>
          <a:p>
            <a:endParaRPr lang="en-US" dirty="0"/>
          </a:p>
          <a:p>
            <a:r>
              <a:rPr lang="en-US" dirty="0"/>
              <a:t>Tax base/Payer: </a:t>
            </a:r>
          </a:p>
          <a:p>
            <a:r>
              <a:rPr lang="en-US" dirty="0"/>
              <a:t>The tax base is the sales of pesticides/fertilizers. The tax liability is typically borne by manufacturers or importers, with costs transferred to local consumers or companies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CD92A19-EF8D-E047-98B1-4C8D431F5573}" type="slidenum">
              <a:rPr lang="en-US" smtClean="0"/>
              <a:t>6</a:t>
            </a:fld>
            <a:endParaRPr lang="en-US"/>
          </a:p>
        </p:txBody>
      </p:sp>
    </p:spTree>
    <p:extLst>
      <p:ext uri="{BB962C8B-B14F-4D97-AF65-F5344CB8AC3E}">
        <p14:creationId xmlns:p14="http://schemas.microsoft.com/office/powerpoint/2010/main" val="2050618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law is usually required to introduce or amend the tax code. In federal states different jurisdictions can also introduce taxes. </a:t>
            </a:r>
            <a:r>
              <a:rPr lang="en-US" sz="1200" b="0" i="0" kern="1200" dirty="0">
                <a:solidFill>
                  <a:schemeClr val="tx1"/>
                </a:solidFill>
                <a:effectLst/>
                <a:latin typeface="+mn-lt"/>
                <a:ea typeface="+mn-ea"/>
                <a:cs typeface="+mn-cs"/>
              </a:rPr>
              <a:t>Feasibility studies are necessary to forecast the economic, social and environmental impact of the tax in question. A cost-benefit analysis, versus alternative measures, (for example regulatory provisions on toxic content), should always be considered. Collection of scientific evidence over the impact of harmful actions on ecosystems as well as related risk assessments on environmental and human health effects is required to inform the design of the tax. An assessment of the impacts of the tax on all stakeholders and in particular vulnerable groups should be included in the feasibility phase.</a:t>
            </a:r>
          </a:p>
          <a:p>
            <a:endParaRPr lang="en-US" dirty="0"/>
          </a:p>
        </p:txBody>
      </p:sp>
      <p:sp>
        <p:nvSpPr>
          <p:cNvPr id="4" name="Slide Number Placeholder 3"/>
          <p:cNvSpPr>
            <a:spLocks noGrp="1"/>
          </p:cNvSpPr>
          <p:nvPr>
            <p:ph type="sldNum" sz="quarter" idx="10"/>
          </p:nvPr>
        </p:nvSpPr>
        <p:spPr/>
        <p:txBody>
          <a:bodyPr/>
          <a:lstStyle/>
          <a:p>
            <a:fld id="{CCD92A19-EF8D-E047-98B1-4C8D431F5573}" type="slidenum">
              <a:rPr lang="en-US" smtClean="0"/>
              <a:t>7</a:t>
            </a:fld>
            <a:endParaRPr lang="en-US"/>
          </a:p>
        </p:txBody>
      </p:sp>
    </p:spTree>
    <p:extLst>
      <p:ext uri="{BB962C8B-B14F-4D97-AF65-F5344CB8AC3E}">
        <p14:creationId xmlns:p14="http://schemas.microsoft.com/office/powerpoint/2010/main" val="3495406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revenue potential depends entirely on the consumption of the good that is the target of the tax, as well as the tax rate and how comprehensive the tax is (how many products the tax is applied to)</a:t>
            </a:r>
          </a:p>
          <a:p>
            <a:pPr marL="171450" indent="-171450">
              <a:buFontTx/>
              <a:buChar char="-"/>
            </a:pPr>
            <a:r>
              <a:rPr lang="en-US" sz="1200" b="0" i="0" kern="1200" dirty="0">
                <a:solidFill>
                  <a:schemeClr val="tx1"/>
                </a:solidFill>
                <a:effectLst/>
                <a:latin typeface="+mn-lt"/>
                <a:ea typeface="+mn-ea"/>
                <a:cs typeface="+mn-cs"/>
              </a:rPr>
              <a:t>Examples of revenues of Green Taxes:</a:t>
            </a:r>
          </a:p>
          <a:p>
            <a:pPr marL="628650" lvl="1" indent="-171450">
              <a:buFontTx/>
              <a:buChar char="-"/>
            </a:pPr>
            <a:r>
              <a:rPr lang="en-US" sz="1200" b="0" i="0" kern="1200" dirty="0">
                <a:solidFill>
                  <a:schemeClr val="tx1"/>
                </a:solidFill>
                <a:effectLst/>
                <a:latin typeface="+mn-lt"/>
                <a:ea typeface="+mn-ea"/>
                <a:cs typeface="+mn-cs"/>
              </a:rPr>
              <a:t>France; 60million euros from 2012 to 2013 on a pesticide tax</a:t>
            </a:r>
          </a:p>
          <a:p>
            <a:pPr marL="628650" lvl="1" indent="-171450">
              <a:buFontTx/>
              <a:buChar char="-"/>
            </a:pPr>
            <a:r>
              <a:rPr lang="en-US" sz="1200" b="0" i="0" kern="1200" dirty="0">
                <a:solidFill>
                  <a:schemeClr val="tx1"/>
                </a:solidFill>
                <a:effectLst/>
                <a:latin typeface="+mn-lt"/>
                <a:ea typeface="+mn-ea"/>
                <a:cs typeface="+mn-cs"/>
              </a:rPr>
              <a:t>China; 11 billion dollars in 2015 alone on a tax of 11% on tobacco products</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D92A19-EF8D-E047-98B1-4C8D431F5573}" type="slidenum">
              <a:rPr lang="en-US" smtClean="0"/>
              <a:t>8</a:t>
            </a:fld>
            <a:endParaRPr lang="en-US"/>
          </a:p>
        </p:txBody>
      </p:sp>
    </p:spTree>
    <p:extLst>
      <p:ext uri="{BB962C8B-B14F-4D97-AF65-F5344CB8AC3E}">
        <p14:creationId xmlns:p14="http://schemas.microsoft.com/office/powerpoint/2010/main" val="126879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D92A19-EF8D-E047-98B1-4C8D431F5573}" type="slidenum">
              <a:rPr lang="en-US" smtClean="0"/>
              <a:t>9</a:t>
            </a:fld>
            <a:endParaRPr lang="en-US"/>
          </a:p>
        </p:txBody>
      </p:sp>
    </p:spTree>
    <p:extLst>
      <p:ext uri="{BB962C8B-B14F-4D97-AF65-F5344CB8AC3E}">
        <p14:creationId xmlns:p14="http://schemas.microsoft.com/office/powerpoint/2010/main" val="674623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346962-E79F-7A41-B47E-DE0A4B7F9713}" type="datetimeFigureOut">
              <a:rPr lang="en-US" smtClean="0"/>
              <a:t>3/19/20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048FD-412E-944E-8ED7-22D22392639E}" type="slidenum">
              <a:rPr lang="en-US" smtClean="0"/>
              <a:t>‹#›</a:t>
            </a:fld>
            <a:endParaRPr lang="en-US"/>
          </a:p>
        </p:txBody>
      </p:sp>
    </p:spTree>
    <p:extLst>
      <p:ext uri="{BB962C8B-B14F-4D97-AF65-F5344CB8AC3E}">
        <p14:creationId xmlns:p14="http://schemas.microsoft.com/office/powerpoint/2010/main" val="1933427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346962-E79F-7A41-B47E-DE0A4B7F9713}" type="datetimeFigureOut">
              <a:rPr lang="en-US" smtClean="0"/>
              <a:t>3/19/20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048FD-412E-944E-8ED7-22D22392639E}" type="slidenum">
              <a:rPr lang="en-US" smtClean="0"/>
              <a:t>‹#›</a:t>
            </a:fld>
            <a:endParaRPr lang="en-US"/>
          </a:p>
        </p:txBody>
      </p:sp>
    </p:spTree>
    <p:extLst>
      <p:ext uri="{BB962C8B-B14F-4D97-AF65-F5344CB8AC3E}">
        <p14:creationId xmlns:p14="http://schemas.microsoft.com/office/powerpoint/2010/main" val="1759996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346962-E79F-7A41-B47E-DE0A4B7F9713}" type="datetimeFigureOut">
              <a:rPr lang="en-US" smtClean="0"/>
              <a:t>3/19/20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048FD-412E-944E-8ED7-22D22392639E}" type="slidenum">
              <a:rPr lang="en-US" smtClean="0"/>
              <a:t>‹#›</a:t>
            </a:fld>
            <a:endParaRPr lang="en-US"/>
          </a:p>
        </p:txBody>
      </p:sp>
    </p:spTree>
    <p:extLst>
      <p:ext uri="{BB962C8B-B14F-4D97-AF65-F5344CB8AC3E}">
        <p14:creationId xmlns:p14="http://schemas.microsoft.com/office/powerpoint/2010/main" val="1872770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346962-E79F-7A41-B47E-DE0A4B7F9713}" type="datetimeFigureOut">
              <a:rPr lang="en-US" smtClean="0"/>
              <a:t>3/19/20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048FD-412E-944E-8ED7-22D22392639E}" type="slidenum">
              <a:rPr lang="en-US" smtClean="0"/>
              <a:t>‹#›</a:t>
            </a:fld>
            <a:endParaRPr lang="en-US"/>
          </a:p>
        </p:txBody>
      </p:sp>
    </p:spTree>
    <p:extLst>
      <p:ext uri="{BB962C8B-B14F-4D97-AF65-F5344CB8AC3E}">
        <p14:creationId xmlns:p14="http://schemas.microsoft.com/office/powerpoint/2010/main" val="1884006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346962-E79F-7A41-B47E-DE0A4B7F9713}" type="datetimeFigureOut">
              <a:rPr lang="en-US" smtClean="0"/>
              <a:t>3/19/20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048FD-412E-944E-8ED7-22D22392639E}" type="slidenum">
              <a:rPr lang="en-US" smtClean="0"/>
              <a:t>‹#›</a:t>
            </a:fld>
            <a:endParaRPr lang="en-US"/>
          </a:p>
        </p:txBody>
      </p:sp>
    </p:spTree>
    <p:extLst>
      <p:ext uri="{BB962C8B-B14F-4D97-AF65-F5344CB8AC3E}">
        <p14:creationId xmlns:p14="http://schemas.microsoft.com/office/powerpoint/2010/main" val="1668140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346962-E79F-7A41-B47E-DE0A4B7F9713}" type="datetimeFigureOut">
              <a:rPr lang="en-US" smtClean="0"/>
              <a:t>3/19/20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048FD-412E-944E-8ED7-22D22392639E}" type="slidenum">
              <a:rPr lang="en-US" smtClean="0"/>
              <a:t>‹#›</a:t>
            </a:fld>
            <a:endParaRPr lang="en-US"/>
          </a:p>
        </p:txBody>
      </p:sp>
    </p:spTree>
    <p:extLst>
      <p:ext uri="{BB962C8B-B14F-4D97-AF65-F5344CB8AC3E}">
        <p14:creationId xmlns:p14="http://schemas.microsoft.com/office/powerpoint/2010/main" val="287651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346962-E79F-7A41-B47E-DE0A4B7F9713}" type="datetimeFigureOut">
              <a:rPr lang="en-US" smtClean="0"/>
              <a:t>3/19/20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F048FD-412E-944E-8ED7-22D22392639E}" type="slidenum">
              <a:rPr lang="en-US" smtClean="0"/>
              <a:t>‹#›</a:t>
            </a:fld>
            <a:endParaRPr lang="en-US"/>
          </a:p>
        </p:txBody>
      </p:sp>
    </p:spTree>
    <p:extLst>
      <p:ext uri="{BB962C8B-B14F-4D97-AF65-F5344CB8AC3E}">
        <p14:creationId xmlns:p14="http://schemas.microsoft.com/office/powerpoint/2010/main" val="1801732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346962-E79F-7A41-B47E-DE0A4B7F9713}" type="datetimeFigureOut">
              <a:rPr lang="en-US" smtClean="0"/>
              <a:t>3/19/20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F048FD-412E-944E-8ED7-22D22392639E}" type="slidenum">
              <a:rPr lang="en-US" smtClean="0"/>
              <a:t>‹#›</a:t>
            </a:fld>
            <a:endParaRPr lang="en-US"/>
          </a:p>
        </p:txBody>
      </p:sp>
    </p:spTree>
    <p:extLst>
      <p:ext uri="{BB962C8B-B14F-4D97-AF65-F5344CB8AC3E}">
        <p14:creationId xmlns:p14="http://schemas.microsoft.com/office/powerpoint/2010/main" val="4181823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346962-E79F-7A41-B47E-DE0A4B7F9713}" type="datetimeFigureOut">
              <a:rPr lang="en-US" smtClean="0"/>
              <a:t>3/19/20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F048FD-412E-944E-8ED7-22D22392639E}" type="slidenum">
              <a:rPr lang="en-US" smtClean="0"/>
              <a:t>‹#›</a:t>
            </a:fld>
            <a:endParaRPr lang="en-US"/>
          </a:p>
        </p:txBody>
      </p:sp>
    </p:spTree>
    <p:extLst>
      <p:ext uri="{BB962C8B-B14F-4D97-AF65-F5344CB8AC3E}">
        <p14:creationId xmlns:p14="http://schemas.microsoft.com/office/powerpoint/2010/main" val="2006407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346962-E79F-7A41-B47E-DE0A4B7F9713}" type="datetimeFigureOut">
              <a:rPr lang="en-US" smtClean="0"/>
              <a:t>3/19/20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048FD-412E-944E-8ED7-22D22392639E}" type="slidenum">
              <a:rPr lang="en-US" smtClean="0"/>
              <a:t>‹#›</a:t>
            </a:fld>
            <a:endParaRPr lang="en-US"/>
          </a:p>
        </p:txBody>
      </p:sp>
    </p:spTree>
    <p:extLst>
      <p:ext uri="{BB962C8B-B14F-4D97-AF65-F5344CB8AC3E}">
        <p14:creationId xmlns:p14="http://schemas.microsoft.com/office/powerpoint/2010/main" val="213535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346962-E79F-7A41-B47E-DE0A4B7F9713}" type="datetimeFigureOut">
              <a:rPr lang="en-US" smtClean="0"/>
              <a:t>3/19/20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048FD-412E-944E-8ED7-22D22392639E}" type="slidenum">
              <a:rPr lang="en-US" smtClean="0"/>
              <a:t>‹#›</a:t>
            </a:fld>
            <a:endParaRPr lang="en-US"/>
          </a:p>
        </p:txBody>
      </p:sp>
    </p:spTree>
    <p:extLst>
      <p:ext uri="{BB962C8B-B14F-4D97-AF65-F5344CB8AC3E}">
        <p14:creationId xmlns:p14="http://schemas.microsoft.com/office/powerpoint/2010/main" val="2195542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46962-E79F-7A41-B47E-DE0A4B7F9713}" type="datetimeFigureOut">
              <a:rPr lang="en-US" smtClean="0"/>
              <a:t>3/19/20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048FD-412E-944E-8ED7-22D22392639E}" type="slidenum">
              <a:rPr lang="en-US" smtClean="0"/>
              <a:t>‹#›</a:t>
            </a:fld>
            <a:endParaRPr lang="en-US"/>
          </a:p>
        </p:txBody>
      </p:sp>
    </p:spTree>
    <p:extLst>
      <p:ext uri="{BB962C8B-B14F-4D97-AF65-F5344CB8AC3E}">
        <p14:creationId xmlns:p14="http://schemas.microsoft.com/office/powerpoint/2010/main" val="17200732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Bank_Indonesia_Yen-YiLee_01-sml.jpg"/>
          <p:cNvPicPr>
            <a:picLocks noChangeAspect="1"/>
          </p:cNvPicPr>
          <p:nvPr/>
        </p:nvPicPr>
        <p:blipFill rotWithShape="1">
          <a:blip r:embed="rId3" cstate="print">
            <a:alphaModFix amt="86000"/>
            <a:extLst>
              <a:ext uri="{28A0092B-C50C-407E-A947-70E740481C1C}">
                <a14:useLocalDpi xmlns:a14="http://schemas.microsoft.com/office/drawing/2010/main"/>
              </a:ext>
            </a:extLst>
          </a:blip>
          <a:srcRect l="1" r="-12528"/>
          <a:stretch/>
        </p:blipFill>
        <p:spPr>
          <a:xfrm>
            <a:off x="0" y="0"/>
            <a:ext cx="10289572" cy="6858000"/>
          </a:xfrm>
          <a:prstGeom prst="rect">
            <a:avLst/>
          </a:prstGeom>
        </p:spPr>
      </p:pic>
      <p:sp>
        <p:nvSpPr>
          <p:cNvPr id="2" name="Title 1"/>
          <p:cNvSpPr>
            <a:spLocks noGrp="1"/>
          </p:cNvSpPr>
          <p:nvPr>
            <p:ph type="ctrTitle"/>
          </p:nvPr>
        </p:nvSpPr>
        <p:spPr>
          <a:xfrm>
            <a:off x="685800" y="1349900"/>
            <a:ext cx="7772400" cy="2387600"/>
          </a:xfrm>
        </p:spPr>
        <p:txBody>
          <a:bodyPr>
            <a:normAutofit fontScale="90000"/>
          </a:bodyPr>
          <a:lstStyle/>
          <a:p>
            <a:r>
              <a:rPr lang="en-US" b="1" dirty="0">
                <a:solidFill>
                  <a:schemeClr val="bg1"/>
                </a:solidFill>
              </a:rPr>
              <a:t>Finance Tools for Coral Reef Conservation: A Training Guide</a:t>
            </a:r>
            <a:br>
              <a:rPr lang="en-US" b="1" dirty="0">
                <a:solidFill>
                  <a:schemeClr val="bg1"/>
                </a:solidFill>
              </a:rPr>
            </a:br>
            <a:r>
              <a:rPr lang="en-US" sz="5300" b="1" dirty="0">
                <a:solidFill>
                  <a:schemeClr val="accent4">
                    <a:lumMod val="40000"/>
                    <a:lumOff val="60000"/>
                  </a:schemeClr>
                </a:solidFill>
              </a:rPr>
              <a:t>Green Taxes</a:t>
            </a:r>
            <a:endParaRPr lang="en-US" b="1" dirty="0">
              <a:solidFill>
                <a:schemeClr val="accent4">
                  <a:lumMod val="40000"/>
                  <a:lumOff val="60000"/>
                </a:schemeClr>
              </a:solidFill>
            </a:endParaRPr>
          </a:p>
        </p:txBody>
      </p:sp>
      <p:sp>
        <p:nvSpPr>
          <p:cNvPr id="3" name="Subtitle 2"/>
          <p:cNvSpPr>
            <a:spLocks noGrp="1"/>
          </p:cNvSpPr>
          <p:nvPr>
            <p:ph type="subTitle" idx="1"/>
          </p:nvPr>
        </p:nvSpPr>
        <p:spPr>
          <a:xfrm>
            <a:off x="855579" y="3737500"/>
            <a:ext cx="7432842" cy="1993376"/>
          </a:xfrm>
        </p:spPr>
        <p:txBody>
          <a:bodyPr>
            <a:normAutofit fontScale="92500" lnSpcReduction="20000"/>
          </a:bodyPr>
          <a:lstStyle/>
          <a:p>
            <a:r>
              <a:rPr lang="en-US" dirty="0">
                <a:solidFill>
                  <a:schemeClr val="bg1"/>
                </a:solidFill>
              </a:rPr>
              <a:t>Developed by the Conservation Finance Alliance and Wildlife Conservation Society for the International Coral Reef Initiative </a:t>
            </a:r>
          </a:p>
          <a:p>
            <a:endParaRPr lang="en-US" dirty="0">
              <a:solidFill>
                <a:schemeClr val="bg1"/>
              </a:solidFill>
            </a:endParaRPr>
          </a:p>
          <a:p>
            <a:r>
              <a:rPr lang="en-US" sz="1500" dirty="0">
                <a:solidFill>
                  <a:schemeClr val="bg1"/>
                </a:solidFill>
              </a:rPr>
              <a:t>Content drawn from Finance Tools for Coral Reef Conservation: A Guide (2018) </a:t>
            </a:r>
          </a:p>
          <a:p>
            <a:r>
              <a:rPr lang="en-US" sz="1500" dirty="0">
                <a:solidFill>
                  <a:schemeClr val="bg1"/>
                </a:solidFill>
              </a:rPr>
              <a:t>Venkat </a:t>
            </a:r>
            <a:r>
              <a:rPr lang="en-US" sz="1500" dirty="0" err="1">
                <a:solidFill>
                  <a:schemeClr val="bg1"/>
                </a:solidFill>
              </a:rPr>
              <a:t>Iyer</a:t>
            </a:r>
            <a:r>
              <a:rPr lang="en-US" sz="1500" dirty="0">
                <a:solidFill>
                  <a:schemeClr val="bg1"/>
                </a:solidFill>
              </a:rPr>
              <a:t>, Katy Mathias, David Meyers, Ray </a:t>
            </a:r>
            <a:r>
              <a:rPr lang="en-US" sz="1500" dirty="0" err="1">
                <a:solidFill>
                  <a:schemeClr val="bg1"/>
                </a:solidFill>
              </a:rPr>
              <a:t>Victurine</a:t>
            </a:r>
            <a:r>
              <a:rPr lang="en-US" sz="1500" dirty="0">
                <a:solidFill>
                  <a:schemeClr val="bg1"/>
                </a:solidFill>
              </a:rPr>
              <a:t> and Melissa Walsh</a:t>
            </a:r>
          </a:p>
          <a:p>
            <a:endParaRPr lang="en-US" sz="1500" dirty="0">
              <a:solidFill>
                <a:schemeClr val="bg1"/>
              </a:solidFill>
            </a:endParaRPr>
          </a:p>
          <a:p>
            <a:r>
              <a:rPr lang="en-US" sz="1000" dirty="0">
                <a:solidFill>
                  <a:schemeClr val="bg1"/>
                </a:solidFill>
              </a:rPr>
              <a:t>Funded with the support of the Government of Sweden</a:t>
            </a:r>
            <a:endParaRPr lang="en-US" sz="500" dirty="0">
              <a:solidFill>
                <a:schemeClr val="bg1"/>
              </a:solidFill>
            </a:endParaRPr>
          </a:p>
        </p:txBody>
      </p:sp>
      <p:sp>
        <p:nvSpPr>
          <p:cNvPr id="5" name="TextBox 4"/>
          <p:cNvSpPr txBox="1"/>
          <p:nvPr/>
        </p:nvSpPr>
        <p:spPr>
          <a:xfrm>
            <a:off x="0" y="6581001"/>
            <a:ext cx="2722245" cy="276999"/>
          </a:xfrm>
          <a:prstGeom prst="rect">
            <a:avLst/>
          </a:prstGeom>
          <a:noFill/>
        </p:spPr>
        <p:txBody>
          <a:bodyPr wrap="none" rtlCol="0">
            <a:spAutoFit/>
          </a:bodyPr>
          <a:lstStyle/>
          <a:p>
            <a:r>
              <a:rPr lang="en-US" sz="1200" dirty="0">
                <a:solidFill>
                  <a:schemeClr val="bg1"/>
                </a:solidFill>
              </a:rPr>
              <a:t>Photo: Yen-</a:t>
            </a:r>
            <a:r>
              <a:rPr lang="en-US" sz="1200" dirty="0" err="1">
                <a:solidFill>
                  <a:schemeClr val="bg1"/>
                </a:solidFill>
              </a:rPr>
              <a:t>YiLee</a:t>
            </a:r>
            <a:r>
              <a:rPr lang="en-US" sz="1200" dirty="0">
                <a:solidFill>
                  <a:schemeClr val="bg1"/>
                </a:solidFill>
              </a:rPr>
              <a:t>, Coral Reef Image Bank</a:t>
            </a:r>
          </a:p>
        </p:txBody>
      </p:sp>
      <p:pic>
        <p:nvPicPr>
          <p:cNvPr id="12" name="officeArt object">
            <a:extLst>
              <a:ext uri="{FF2B5EF4-FFF2-40B4-BE49-F238E27FC236}">
                <a16:creationId xmlns:a16="http://schemas.microsoft.com/office/drawing/2014/main" id="{88D95D97-FED8-624A-A63B-D12B94E3928C}"/>
              </a:ext>
            </a:extLst>
          </p:cNvPr>
          <p:cNvPicPr/>
          <p:nvPr/>
        </p:nvPicPr>
        <p:blipFill>
          <a:blip r:embed="rId4"/>
          <a:stretch>
            <a:fillRect/>
          </a:stretch>
        </p:blipFill>
        <p:spPr>
          <a:xfrm>
            <a:off x="5868245" y="6253792"/>
            <a:ext cx="1180465" cy="522605"/>
          </a:xfrm>
          <a:prstGeom prst="rect">
            <a:avLst/>
          </a:prstGeom>
          <a:ln w="12700" cap="flat">
            <a:noFill/>
            <a:miter lim="400000"/>
          </a:ln>
          <a:effectLst/>
        </p:spPr>
      </p:pic>
      <p:pic>
        <p:nvPicPr>
          <p:cNvPr id="13" name="officeArt object">
            <a:extLst>
              <a:ext uri="{FF2B5EF4-FFF2-40B4-BE49-F238E27FC236}">
                <a16:creationId xmlns:a16="http://schemas.microsoft.com/office/drawing/2014/main" id="{A7D50E6D-75B5-4149-9A76-1F628D259ED7}"/>
              </a:ext>
            </a:extLst>
          </p:cNvPr>
          <p:cNvPicPr/>
          <p:nvPr/>
        </p:nvPicPr>
        <p:blipFill>
          <a:blip r:embed="rId5"/>
          <a:stretch>
            <a:fillRect/>
          </a:stretch>
        </p:blipFill>
        <p:spPr>
          <a:xfrm>
            <a:off x="7188192" y="6253792"/>
            <a:ext cx="568600" cy="522605"/>
          </a:xfrm>
          <a:prstGeom prst="rect">
            <a:avLst/>
          </a:prstGeom>
          <a:ln w="12700" cap="flat">
            <a:noFill/>
            <a:miter lim="400000"/>
          </a:ln>
          <a:effectLst/>
        </p:spPr>
      </p:pic>
      <p:pic>
        <p:nvPicPr>
          <p:cNvPr id="14" name="Picture 13">
            <a:extLst>
              <a:ext uri="{FF2B5EF4-FFF2-40B4-BE49-F238E27FC236}">
                <a16:creationId xmlns:a16="http://schemas.microsoft.com/office/drawing/2014/main" id="{40E710CA-4EAB-3B40-A857-BB3CCF9A12E8}"/>
              </a:ext>
            </a:extLst>
          </p:cNvPr>
          <p:cNvPicPr/>
          <p:nvPr/>
        </p:nvPicPr>
        <p:blipFill>
          <a:blip r:embed="rId6">
            <a:extLst>
              <a:ext uri="{28A0092B-C50C-407E-A947-70E740481C1C}">
                <a14:useLocalDpi xmlns:a14="http://schemas.microsoft.com/office/drawing/2010/main" val="0"/>
              </a:ext>
            </a:extLst>
          </a:blip>
          <a:stretch>
            <a:fillRect/>
          </a:stretch>
        </p:blipFill>
        <p:spPr>
          <a:xfrm>
            <a:off x="7908500" y="6253792"/>
            <a:ext cx="1099400" cy="522605"/>
          </a:xfrm>
          <a:prstGeom prst="rect">
            <a:avLst/>
          </a:prstGeom>
        </p:spPr>
      </p:pic>
      <p:pic>
        <p:nvPicPr>
          <p:cNvPr id="15" name="Picture 14">
            <a:extLst>
              <a:ext uri="{FF2B5EF4-FFF2-40B4-BE49-F238E27FC236}">
                <a16:creationId xmlns:a16="http://schemas.microsoft.com/office/drawing/2014/main" id="{D81ED456-C6E1-394D-84FA-6206E3947828}"/>
              </a:ext>
            </a:extLst>
          </p:cNvPr>
          <p:cNvPicPr/>
          <p:nvPr/>
        </p:nvPicPr>
        <p:blipFill>
          <a:blip r:embed="rId7"/>
          <a:stretch>
            <a:fillRect/>
          </a:stretch>
        </p:blipFill>
        <p:spPr>
          <a:xfrm>
            <a:off x="4916230" y="6175687"/>
            <a:ext cx="845185" cy="600710"/>
          </a:xfrm>
          <a:prstGeom prst="rect">
            <a:avLst/>
          </a:prstGeom>
        </p:spPr>
      </p:pic>
      <p:pic>
        <p:nvPicPr>
          <p:cNvPr id="16" name="Picture 15" descr="A close up of a logo&#10;&#10;Description automatically generated">
            <a:extLst>
              <a:ext uri="{FF2B5EF4-FFF2-40B4-BE49-F238E27FC236}">
                <a16:creationId xmlns:a16="http://schemas.microsoft.com/office/drawing/2014/main" id="{B8AC76DB-75C2-3544-99E0-200F88F87316}"/>
              </a:ext>
            </a:extLst>
          </p:cNvPr>
          <p:cNvPicPr>
            <a:picLocks noChangeAspect="1"/>
          </p:cNvPicPr>
          <p:nvPr/>
        </p:nvPicPr>
        <p:blipFill>
          <a:blip r:embed="rId8"/>
          <a:stretch>
            <a:fillRect/>
          </a:stretch>
        </p:blipFill>
        <p:spPr>
          <a:xfrm>
            <a:off x="2736711" y="6329619"/>
            <a:ext cx="2080093" cy="370950"/>
          </a:xfrm>
          <a:prstGeom prst="rect">
            <a:avLst/>
          </a:prstGeom>
        </p:spPr>
      </p:pic>
    </p:spTree>
    <p:extLst>
      <p:ext uri="{BB962C8B-B14F-4D97-AF65-F5344CB8AC3E}">
        <p14:creationId xmlns:p14="http://schemas.microsoft.com/office/powerpoint/2010/main" val="3773602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outdoor, animal, man, sheep&#10;&#10;Description automatically generated">
            <a:extLst>
              <a:ext uri="{FF2B5EF4-FFF2-40B4-BE49-F238E27FC236}">
                <a16:creationId xmlns:a16="http://schemas.microsoft.com/office/drawing/2014/main" id="{E8D7A4F6-6118-4A4B-97A8-EFBCD2905370}"/>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l="2166" r="8471" b="2"/>
          <a:stretch/>
        </p:blipFill>
        <p:spPr>
          <a:xfrm>
            <a:off x="-3182" y="10"/>
            <a:ext cx="9147182" cy="6857990"/>
          </a:xfrm>
          <a:prstGeom prst="rect">
            <a:avLst/>
          </a:prstGeom>
        </p:spPr>
      </p:pic>
      <p:sp>
        <p:nvSpPr>
          <p:cNvPr id="4" name="TextBox 3">
            <a:extLst>
              <a:ext uri="{FF2B5EF4-FFF2-40B4-BE49-F238E27FC236}">
                <a16:creationId xmlns:a16="http://schemas.microsoft.com/office/drawing/2014/main" id="{6ACDB382-BF84-40B4-A98A-29DDAA2E00CC}"/>
              </a:ext>
            </a:extLst>
          </p:cNvPr>
          <p:cNvSpPr txBox="1"/>
          <p:nvPr/>
        </p:nvSpPr>
        <p:spPr>
          <a:xfrm>
            <a:off x="482600" y="321734"/>
            <a:ext cx="8178799" cy="113573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200" dirty="0">
                <a:latin typeface="+mj-lt"/>
                <a:ea typeface="+mj-ea"/>
                <a:cs typeface="+mj-cs"/>
              </a:rPr>
              <a:t>Green Taxes – Case Study; Belize</a:t>
            </a:r>
          </a:p>
          <a:p>
            <a:pPr>
              <a:lnSpc>
                <a:spcPct val="90000"/>
              </a:lnSpc>
              <a:spcBef>
                <a:spcPct val="0"/>
              </a:spcBef>
              <a:spcAft>
                <a:spcPts val="600"/>
              </a:spcAft>
            </a:pPr>
            <a:endParaRPr lang="en-US" sz="3100" dirty="0">
              <a:latin typeface="+mj-lt"/>
              <a:ea typeface="+mj-ea"/>
              <a:cs typeface="+mj-cs"/>
            </a:endParaRPr>
          </a:p>
        </p:txBody>
      </p:sp>
      <p:sp>
        <p:nvSpPr>
          <p:cNvPr id="2" name="TextBox 1">
            <a:extLst>
              <a:ext uri="{FF2B5EF4-FFF2-40B4-BE49-F238E27FC236}">
                <a16:creationId xmlns:a16="http://schemas.microsoft.com/office/drawing/2014/main" id="{D5333AD4-DA47-4C8F-997A-5933DE4AA7F0}"/>
              </a:ext>
            </a:extLst>
          </p:cNvPr>
          <p:cNvSpPr txBox="1"/>
          <p:nvPr/>
        </p:nvSpPr>
        <p:spPr>
          <a:xfrm>
            <a:off x="503029" y="1578715"/>
            <a:ext cx="8178799" cy="4397768"/>
          </a:xfrm>
          <a:prstGeom prst="rect">
            <a:avLst/>
          </a:prstGeom>
        </p:spPr>
        <p:txBody>
          <a:bodyPr vert="horz" lIns="91440" tIns="45720" rIns="91440" bIns="45720" rtlCol="0">
            <a:normAutofit/>
          </a:bodyPr>
          <a:lstStyle/>
          <a:p>
            <a:pPr marL="342900" indent="-228600">
              <a:lnSpc>
                <a:spcPct val="90000"/>
              </a:lnSpc>
              <a:spcAft>
                <a:spcPts val="1200"/>
              </a:spcAft>
              <a:buFont typeface="Arial" panose="020B0604020202020204" pitchFamily="34" charset="0"/>
              <a:buChar char="•"/>
            </a:pPr>
            <a:r>
              <a:rPr lang="en-US" sz="2800" dirty="0"/>
              <a:t>Belize charges a conservation fee of $3.75 USD for overnight visitors and a 15% per head commission on cruise ship passengers</a:t>
            </a:r>
          </a:p>
          <a:p>
            <a:pPr marL="342900" indent="-228600">
              <a:lnSpc>
                <a:spcPct val="90000"/>
              </a:lnSpc>
              <a:spcAft>
                <a:spcPts val="1200"/>
              </a:spcAft>
              <a:buFont typeface="Arial" panose="020B0604020202020204" pitchFamily="34" charset="0"/>
              <a:buChar char="•"/>
            </a:pPr>
            <a:r>
              <a:rPr lang="en-US" sz="2800" dirty="0"/>
              <a:t>The proceeds go directly to PACT Belize, a Conservation Trust Fund established to manage and distribute the funds specifically for conservation purposes</a:t>
            </a:r>
          </a:p>
          <a:p>
            <a:pPr marL="342900" indent="-228600">
              <a:lnSpc>
                <a:spcPct val="90000"/>
              </a:lnSpc>
              <a:spcAft>
                <a:spcPts val="1200"/>
              </a:spcAft>
              <a:buFont typeface="Arial" panose="020B0604020202020204" pitchFamily="34" charset="0"/>
              <a:buChar char="•"/>
            </a:pPr>
            <a:r>
              <a:rPr lang="en-US" sz="2800" dirty="0"/>
              <a:t>The use of the CTF to distribute the proceeds ensures the funds go conservation efforts in Belize’s PAs through grant-making programs</a:t>
            </a:r>
          </a:p>
        </p:txBody>
      </p:sp>
      <p:sp>
        <p:nvSpPr>
          <p:cNvPr id="48" name="Rectangle 47">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A53C77B-114D-43EE-91CA-2E62E2465B35}"/>
              </a:ext>
            </a:extLst>
          </p:cNvPr>
          <p:cNvSpPr txBox="1"/>
          <p:nvPr/>
        </p:nvSpPr>
        <p:spPr>
          <a:xfrm>
            <a:off x="20" y="6632028"/>
            <a:ext cx="3909828" cy="246221"/>
          </a:xfrm>
          <a:prstGeom prst="rect">
            <a:avLst/>
          </a:prstGeom>
          <a:noFill/>
        </p:spPr>
        <p:txBody>
          <a:bodyPr wrap="square" rtlCol="0">
            <a:spAutoFit/>
          </a:bodyPr>
          <a:lstStyle/>
          <a:p>
            <a:pPr>
              <a:spcAft>
                <a:spcPts val="600"/>
              </a:spcAft>
            </a:pPr>
            <a:r>
              <a:rPr lang="en-US" sz="1000" dirty="0">
                <a:solidFill>
                  <a:schemeClr val="bg1"/>
                </a:solidFill>
              </a:rPr>
              <a:t>Photo Courtesy of </a:t>
            </a:r>
            <a:r>
              <a:rPr lang="en-US" sz="1000" cap="all" dirty="0">
                <a:solidFill>
                  <a:schemeClr val="bg1"/>
                </a:solidFill>
              </a:rPr>
              <a:t>KATERINA KATOPIS</a:t>
            </a:r>
            <a:endParaRPr lang="en-US" sz="1000" dirty="0">
              <a:solidFill>
                <a:schemeClr val="bg1"/>
              </a:solidFill>
            </a:endParaRPr>
          </a:p>
        </p:txBody>
      </p:sp>
      <p:sp>
        <p:nvSpPr>
          <p:cNvPr id="38" name="TextBox 37">
            <a:extLst>
              <a:ext uri="{FF2B5EF4-FFF2-40B4-BE49-F238E27FC236}">
                <a16:creationId xmlns:a16="http://schemas.microsoft.com/office/drawing/2014/main" id="{3565179B-2EE4-43D4-81E5-3879D606D918}"/>
              </a:ext>
            </a:extLst>
          </p:cNvPr>
          <p:cNvSpPr txBox="1"/>
          <p:nvPr/>
        </p:nvSpPr>
        <p:spPr>
          <a:xfrm>
            <a:off x="20" y="6614952"/>
            <a:ext cx="3909828" cy="246221"/>
          </a:xfrm>
          <a:prstGeom prst="rect">
            <a:avLst/>
          </a:prstGeom>
          <a:noFill/>
        </p:spPr>
        <p:txBody>
          <a:bodyPr wrap="square" rtlCol="0">
            <a:spAutoFit/>
          </a:bodyPr>
          <a:lstStyle/>
          <a:p>
            <a:pPr>
              <a:spcAft>
                <a:spcPts val="600"/>
              </a:spcAft>
            </a:pPr>
            <a:r>
              <a:rPr lang="en-US" sz="1000" dirty="0"/>
              <a:t>Photo Courtesy of </a:t>
            </a:r>
            <a:r>
              <a:rPr lang="en-US" sz="1000" cap="all" dirty="0"/>
              <a:t>Connor </a:t>
            </a:r>
            <a:r>
              <a:rPr lang="en-US" sz="1000" cap="all" dirty="0" err="1"/>
              <a:t>HOlland</a:t>
            </a:r>
            <a:endParaRPr lang="en-US" sz="1000" dirty="0"/>
          </a:p>
        </p:txBody>
      </p:sp>
    </p:spTree>
    <p:extLst>
      <p:ext uri="{BB962C8B-B14F-4D97-AF65-F5344CB8AC3E}">
        <p14:creationId xmlns:p14="http://schemas.microsoft.com/office/powerpoint/2010/main" val="280863319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48" name="Rectangle 17">
            <a:extLst>
              <a:ext uri="{FF2B5EF4-FFF2-40B4-BE49-F238E27FC236}">
                <a16:creationId xmlns:a16="http://schemas.microsoft.com/office/drawing/2014/main" id="{359A3DB9-EE7D-4798-881E-074BF0311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19">
            <a:extLst>
              <a:ext uri="{FF2B5EF4-FFF2-40B4-BE49-F238E27FC236}">
                <a16:creationId xmlns:a16="http://schemas.microsoft.com/office/drawing/2014/main" id="{90353A7B-B248-4CE7-83DC-BBAAC9B40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Water next to the ocean&#10;&#10;Description automatically generated">
            <a:extLst>
              <a:ext uri="{FF2B5EF4-FFF2-40B4-BE49-F238E27FC236}">
                <a16:creationId xmlns:a16="http://schemas.microsoft.com/office/drawing/2014/main" id="{4E5743E4-DEB4-4F68-8BA6-3BCA53DE5AC6}"/>
              </a:ext>
            </a:extLst>
          </p:cNvPr>
          <p:cNvPicPr>
            <a:picLocks noChangeAspect="1"/>
          </p:cNvPicPr>
          <p:nvPr/>
        </p:nvPicPr>
        <p:blipFill rotWithShape="1">
          <a:blip r:embed="rId3" cstate="screen">
            <a:alphaModFix amt="55000"/>
            <a:extLst>
              <a:ext uri="{28A0092B-C50C-407E-A947-70E740481C1C}">
                <a14:useLocalDpi xmlns:a14="http://schemas.microsoft.com/office/drawing/2010/main"/>
              </a:ext>
            </a:extLst>
          </a:blip>
          <a:srcRect l="7798" r="3491"/>
          <a:stretch/>
        </p:blipFill>
        <p:spPr>
          <a:xfrm>
            <a:off x="20" y="10"/>
            <a:ext cx="9148552" cy="6857990"/>
          </a:xfrm>
          <a:prstGeom prst="rect">
            <a:avLst/>
          </a:prstGeom>
        </p:spPr>
      </p:pic>
      <p:sp>
        <p:nvSpPr>
          <p:cNvPr id="4" name="TextBox 3">
            <a:extLst>
              <a:ext uri="{FF2B5EF4-FFF2-40B4-BE49-F238E27FC236}">
                <a16:creationId xmlns:a16="http://schemas.microsoft.com/office/drawing/2014/main" id="{6ACDB382-BF84-40B4-A98A-29DDAA2E00CC}"/>
              </a:ext>
            </a:extLst>
          </p:cNvPr>
          <p:cNvSpPr txBox="1"/>
          <p:nvPr/>
        </p:nvSpPr>
        <p:spPr>
          <a:xfrm>
            <a:off x="792474" y="562661"/>
            <a:ext cx="7337975" cy="1643781"/>
          </a:xfrm>
          <a:prstGeom prst="rect">
            <a:avLst/>
          </a:prstGeom>
        </p:spPr>
        <p:txBody>
          <a:bodyPr vert="horz" lIns="91440" tIns="45720" rIns="91440" bIns="45720" rtlCol="0" anchor="b">
            <a:normAutofit fontScale="85000" lnSpcReduction="20000"/>
          </a:bodyPr>
          <a:lstStyle/>
          <a:p>
            <a:pPr>
              <a:lnSpc>
                <a:spcPct val="90000"/>
              </a:lnSpc>
              <a:spcBef>
                <a:spcPct val="0"/>
              </a:spcBef>
              <a:spcAft>
                <a:spcPts val="600"/>
              </a:spcAft>
            </a:pPr>
            <a:r>
              <a:rPr lang="en-US" sz="3600" dirty="0">
                <a:solidFill>
                  <a:schemeClr val="bg1"/>
                </a:solidFill>
                <a:latin typeface="+mj-lt"/>
                <a:ea typeface="+mj-ea"/>
                <a:cs typeface="+mj-cs"/>
              </a:rPr>
              <a:t>Green Taxes – Case Study</a:t>
            </a:r>
          </a:p>
          <a:p>
            <a:pPr>
              <a:lnSpc>
                <a:spcPct val="90000"/>
              </a:lnSpc>
              <a:spcBef>
                <a:spcPct val="0"/>
              </a:spcBef>
              <a:spcAft>
                <a:spcPts val="600"/>
              </a:spcAft>
            </a:pPr>
            <a:endParaRPr lang="en-US" sz="3600" b="1" dirty="0">
              <a:solidFill>
                <a:schemeClr val="bg1"/>
              </a:solidFill>
              <a:latin typeface="+mj-lt"/>
              <a:ea typeface="+mj-ea"/>
              <a:cs typeface="+mj-cs"/>
            </a:endParaRPr>
          </a:p>
          <a:p>
            <a:pPr>
              <a:lnSpc>
                <a:spcPct val="90000"/>
              </a:lnSpc>
              <a:spcBef>
                <a:spcPct val="0"/>
              </a:spcBef>
              <a:spcAft>
                <a:spcPts val="600"/>
              </a:spcAft>
            </a:pPr>
            <a:r>
              <a:rPr lang="en-US" sz="3600" dirty="0">
                <a:solidFill>
                  <a:schemeClr val="bg1"/>
                </a:solidFill>
                <a:latin typeface="+mj-lt"/>
                <a:ea typeface="+mj-ea"/>
                <a:cs typeface="+mj-cs"/>
              </a:rPr>
              <a:t>Tax on Diffuse Agricultural Pollution FRANCE (2008)</a:t>
            </a:r>
          </a:p>
        </p:txBody>
      </p:sp>
      <p:grpSp>
        <p:nvGrpSpPr>
          <p:cNvPr id="50" name="Group 21">
            <a:extLst>
              <a:ext uri="{FF2B5EF4-FFF2-40B4-BE49-F238E27FC236}">
                <a16:creationId xmlns:a16="http://schemas.microsoft.com/office/drawing/2014/main" id="{DC966D94-1B7E-4ACD-9EB6-7214DDFD6B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147" y="2029937"/>
            <a:ext cx="259543" cy="765249"/>
            <a:chOff x="68916" y="2029937"/>
            <a:chExt cx="346062" cy="765249"/>
          </a:xfrm>
        </p:grpSpPr>
        <p:sp>
          <p:nvSpPr>
            <p:cNvPr id="23" name="Rectangle 2">
              <a:extLst>
                <a:ext uri="{FF2B5EF4-FFF2-40B4-BE49-F238E27FC236}">
                  <a16:creationId xmlns:a16="http://schemas.microsoft.com/office/drawing/2014/main" id="{687F7B32-D818-4742-B106-B869340899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144" y="2029937"/>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9">
              <a:extLst>
                <a:ext uri="{FF2B5EF4-FFF2-40B4-BE49-F238E27FC236}">
                  <a16:creationId xmlns:a16="http://schemas.microsoft.com/office/drawing/2014/main" id="{6AE6060E-1814-4F25-9FE2-90409865C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144" y="2206442"/>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2">
              <a:extLst>
                <a:ext uri="{FF2B5EF4-FFF2-40B4-BE49-F238E27FC236}">
                  <a16:creationId xmlns:a16="http://schemas.microsoft.com/office/drawing/2014/main" id="{4A5D8FDF-F46F-41F3-83D8-89A83E158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144" y="2382948"/>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4">
              <a:extLst>
                <a:ext uri="{FF2B5EF4-FFF2-40B4-BE49-F238E27FC236}">
                  <a16:creationId xmlns:a16="http://schemas.microsoft.com/office/drawing/2014/main" id="{50B0099B-6A05-458D-8D65-EF293FF2A5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144" y="2559453"/>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6">
              <a:extLst>
                <a:ext uri="{FF2B5EF4-FFF2-40B4-BE49-F238E27FC236}">
                  <a16:creationId xmlns:a16="http://schemas.microsoft.com/office/drawing/2014/main" id="{47763543-B023-430A-B60F-F3A8540BB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144" y="2735959"/>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2">
              <a:extLst>
                <a:ext uri="{FF2B5EF4-FFF2-40B4-BE49-F238E27FC236}">
                  <a16:creationId xmlns:a16="http://schemas.microsoft.com/office/drawing/2014/main" id="{4D65B6E4-7D36-4D15-8EB9-F67A34AB9A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1030" y="2029937"/>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9">
              <a:extLst>
                <a:ext uri="{FF2B5EF4-FFF2-40B4-BE49-F238E27FC236}">
                  <a16:creationId xmlns:a16="http://schemas.microsoft.com/office/drawing/2014/main" id="{FC0A8A81-3BB1-469A-B8AF-0A57C966A6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1030" y="2206442"/>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2">
              <a:extLst>
                <a:ext uri="{FF2B5EF4-FFF2-40B4-BE49-F238E27FC236}">
                  <a16:creationId xmlns:a16="http://schemas.microsoft.com/office/drawing/2014/main" id="{E8BE9977-545A-4F44-A213-96ADBF776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1030" y="2382948"/>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B887E2B7-810C-476E-94EF-CDABCBF279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1030" y="2559453"/>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6236C21A-EA15-4316-A685-3BE68CADD2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1030" y="2735959"/>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2">
              <a:extLst>
                <a:ext uri="{FF2B5EF4-FFF2-40B4-BE49-F238E27FC236}">
                  <a16:creationId xmlns:a16="http://schemas.microsoft.com/office/drawing/2014/main" id="{58D44858-6372-4B9F-B3B2-312447F0E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916" y="2029937"/>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59">
              <a:extLst>
                <a:ext uri="{FF2B5EF4-FFF2-40B4-BE49-F238E27FC236}">
                  <a16:creationId xmlns:a16="http://schemas.microsoft.com/office/drawing/2014/main" id="{753327C4-C04D-4967-98EE-B4C55355F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916" y="2206442"/>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2">
              <a:extLst>
                <a:ext uri="{FF2B5EF4-FFF2-40B4-BE49-F238E27FC236}">
                  <a16:creationId xmlns:a16="http://schemas.microsoft.com/office/drawing/2014/main" id="{F5131B34-7695-4EF8-99BB-A8E1FD507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916" y="2382948"/>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4">
              <a:extLst>
                <a:ext uri="{FF2B5EF4-FFF2-40B4-BE49-F238E27FC236}">
                  <a16:creationId xmlns:a16="http://schemas.microsoft.com/office/drawing/2014/main" id="{B5AF9EA1-7B5A-46D7-B2F5-EE87B3E42C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916" y="2559453"/>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6">
              <a:extLst>
                <a:ext uri="{FF2B5EF4-FFF2-40B4-BE49-F238E27FC236}">
                  <a16:creationId xmlns:a16="http://schemas.microsoft.com/office/drawing/2014/main" id="{45C15713-468D-4345-AE27-F415F4A11B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916" y="2735959"/>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ectangle 38">
            <a:extLst>
              <a:ext uri="{FF2B5EF4-FFF2-40B4-BE49-F238E27FC236}">
                <a16:creationId xmlns:a16="http://schemas.microsoft.com/office/drawing/2014/main" id="{C1F12EE2-E42B-4EC0-82D3-A65F7CCD8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283022"/>
            <a:ext cx="9137142" cy="3574975"/>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5333AD4-DA47-4C8F-997A-5933DE4AA7F0}"/>
              </a:ext>
            </a:extLst>
          </p:cNvPr>
          <p:cNvSpPr txBox="1"/>
          <p:nvPr/>
        </p:nvSpPr>
        <p:spPr>
          <a:xfrm>
            <a:off x="792473" y="2337086"/>
            <a:ext cx="7337975" cy="3839877"/>
          </a:xfrm>
          <a:prstGeom prst="rect">
            <a:avLst/>
          </a:prstGeom>
        </p:spPr>
        <p:txBody>
          <a:bodyPr vert="horz" lIns="91440" tIns="45720" rIns="91440" bIns="45720" rtlCol="0" anchor="ctr">
            <a:normAutofit/>
          </a:bodyPr>
          <a:lstStyle/>
          <a:p>
            <a:pPr marL="342900" indent="-228600">
              <a:lnSpc>
                <a:spcPct val="90000"/>
              </a:lnSpc>
              <a:spcAft>
                <a:spcPts val="1200"/>
              </a:spcAft>
              <a:buFont typeface="Arial" panose="020B0604020202020204" pitchFamily="34" charset="0"/>
              <a:buChar char="•"/>
            </a:pPr>
            <a:r>
              <a:rPr lang="en-US" sz="2200" dirty="0">
                <a:solidFill>
                  <a:schemeClr val="bg1"/>
                </a:solidFill>
              </a:rPr>
              <a:t>Under the law on water and the freshwater environment (</a:t>
            </a:r>
            <a:r>
              <a:rPr lang="en-US" sz="2200" i="1" dirty="0" err="1">
                <a:solidFill>
                  <a:schemeClr val="bg1"/>
                </a:solidFill>
              </a:rPr>
              <a:t>loi</a:t>
            </a:r>
            <a:r>
              <a:rPr lang="en-US" sz="2200" i="1" dirty="0">
                <a:solidFill>
                  <a:schemeClr val="bg1"/>
                </a:solidFill>
              </a:rPr>
              <a:t> sur </a:t>
            </a:r>
            <a:r>
              <a:rPr lang="en-US" sz="2200" i="1" dirty="0" err="1">
                <a:solidFill>
                  <a:schemeClr val="bg1"/>
                </a:solidFill>
              </a:rPr>
              <a:t>l’eau</a:t>
            </a:r>
            <a:r>
              <a:rPr lang="en-US" sz="2200" i="1" dirty="0">
                <a:solidFill>
                  <a:schemeClr val="bg1"/>
                </a:solidFill>
              </a:rPr>
              <a:t> et les milieu </a:t>
            </a:r>
            <a:r>
              <a:rPr lang="en-US" sz="2200" i="1" dirty="0" err="1">
                <a:solidFill>
                  <a:schemeClr val="bg1"/>
                </a:solidFill>
              </a:rPr>
              <a:t>aquatiques</a:t>
            </a:r>
            <a:r>
              <a:rPr lang="en-US" sz="2200" i="1" dirty="0">
                <a:solidFill>
                  <a:schemeClr val="bg1"/>
                </a:solidFill>
              </a:rPr>
              <a:t>)</a:t>
            </a:r>
          </a:p>
          <a:p>
            <a:pPr marL="342900" indent="-228600">
              <a:lnSpc>
                <a:spcPct val="90000"/>
              </a:lnSpc>
              <a:spcAft>
                <a:spcPts val="1200"/>
              </a:spcAft>
              <a:buFont typeface="Arial" panose="020B0604020202020204" pitchFamily="34" charset="0"/>
              <a:buChar char="•"/>
            </a:pPr>
            <a:r>
              <a:rPr lang="en-US" sz="2200" dirty="0">
                <a:solidFill>
                  <a:schemeClr val="bg1"/>
                </a:solidFill>
              </a:rPr>
              <a:t>7 water taxes were introduced – including tax on diffuse pollution, which was levied on the sale of pesticides </a:t>
            </a:r>
          </a:p>
          <a:p>
            <a:pPr marL="342900" indent="-228600">
              <a:lnSpc>
                <a:spcPct val="90000"/>
              </a:lnSpc>
              <a:spcAft>
                <a:spcPts val="1200"/>
              </a:spcAft>
              <a:buFont typeface="Arial" panose="020B0604020202020204" pitchFamily="34" charset="0"/>
              <a:buChar char="•"/>
            </a:pPr>
            <a:r>
              <a:rPr lang="en-US" sz="2200" dirty="0">
                <a:solidFill>
                  <a:schemeClr val="bg1"/>
                </a:solidFill>
              </a:rPr>
              <a:t>Tax rate varied according to toxicity of the substance </a:t>
            </a:r>
          </a:p>
          <a:p>
            <a:pPr marL="342900" indent="-228600">
              <a:lnSpc>
                <a:spcPct val="90000"/>
              </a:lnSpc>
              <a:spcAft>
                <a:spcPts val="1200"/>
              </a:spcAft>
              <a:buFont typeface="Arial" panose="020B0604020202020204" pitchFamily="34" charset="0"/>
              <a:buChar char="•"/>
            </a:pPr>
            <a:r>
              <a:rPr lang="en-US" sz="2200" dirty="0">
                <a:solidFill>
                  <a:schemeClr val="bg1"/>
                </a:solidFill>
              </a:rPr>
              <a:t>Final tax rate for most toxic substances only amounts to around 5% to 6% of the sale price</a:t>
            </a:r>
          </a:p>
          <a:p>
            <a:pPr marL="800100" lvl="1" indent="-228600">
              <a:lnSpc>
                <a:spcPct val="90000"/>
              </a:lnSpc>
              <a:spcAft>
                <a:spcPts val="1200"/>
              </a:spcAft>
              <a:buFont typeface="Arial" panose="020B0604020202020204" pitchFamily="34" charset="0"/>
              <a:buChar char="•"/>
            </a:pPr>
            <a:r>
              <a:rPr lang="en-US" sz="2200" dirty="0">
                <a:solidFill>
                  <a:schemeClr val="bg1"/>
                </a:solidFill>
              </a:rPr>
              <a:t>Tax was increased 2-3 times over the course of several years</a:t>
            </a:r>
          </a:p>
        </p:txBody>
      </p:sp>
      <p:sp>
        <p:nvSpPr>
          <p:cNvPr id="66" name="Rectangle 40">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22185" y="6501384"/>
            <a:ext cx="7727294"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1F9181C-7A8C-4CF6-8CD7-C40BB8A10980}"/>
              </a:ext>
            </a:extLst>
          </p:cNvPr>
          <p:cNvSpPr txBox="1"/>
          <p:nvPr/>
        </p:nvSpPr>
        <p:spPr>
          <a:xfrm>
            <a:off x="20" y="6632028"/>
            <a:ext cx="3909828" cy="246221"/>
          </a:xfrm>
          <a:prstGeom prst="rect">
            <a:avLst/>
          </a:prstGeom>
          <a:noFill/>
        </p:spPr>
        <p:txBody>
          <a:bodyPr wrap="square" rtlCol="0">
            <a:spAutoFit/>
          </a:bodyPr>
          <a:lstStyle/>
          <a:p>
            <a:pPr>
              <a:spcAft>
                <a:spcPts val="600"/>
              </a:spcAft>
            </a:pPr>
            <a:r>
              <a:rPr lang="en-US" sz="1000">
                <a:solidFill>
                  <a:schemeClr val="bg1"/>
                </a:solidFill>
              </a:rPr>
              <a:t>Photo Courtesy of </a:t>
            </a:r>
            <a:r>
              <a:rPr lang="en-US" sz="1000" cap="all">
                <a:solidFill>
                  <a:schemeClr val="bg1"/>
                </a:solidFill>
              </a:rPr>
              <a:t>KATERINA KATOPIS</a:t>
            </a:r>
            <a:endParaRPr lang="en-US" sz="1000">
              <a:solidFill>
                <a:schemeClr val="bg1"/>
              </a:solidFill>
            </a:endParaRPr>
          </a:p>
        </p:txBody>
      </p:sp>
    </p:spTree>
    <p:extLst>
      <p:ext uri="{BB962C8B-B14F-4D97-AF65-F5344CB8AC3E}">
        <p14:creationId xmlns:p14="http://schemas.microsoft.com/office/powerpoint/2010/main" val="3537208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48" name="Rectangle 17">
            <a:extLst>
              <a:ext uri="{FF2B5EF4-FFF2-40B4-BE49-F238E27FC236}">
                <a16:creationId xmlns:a16="http://schemas.microsoft.com/office/drawing/2014/main" id="{359A3DB9-EE7D-4798-881E-074BF0311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19">
            <a:extLst>
              <a:ext uri="{FF2B5EF4-FFF2-40B4-BE49-F238E27FC236}">
                <a16:creationId xmlns:a16="http://schemas.microsoft.com/office/drawing/2014/main" id="{90353A7B-B248-4CE7-83DC-BBAAC9B40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Water next to the ocean&#10;&#10;Description automatically generated">
            <a:extLst>
              <a:ext uri="{FF2B5EF4-FFF2-40B4-BE49-F238E27FC236}">
                <a16:creationId xmlns:a16="http://schemas.microsoft.com/office/drawing/2014/main" id="{4E5743E4-DEB4-4F68-8BA6-3BCA53DE5AC6}"/>
              </a:ext>
            </a:extLst>
          </p:cNvPr>
          <p:cNvPicPr>
            <a:picLocks noChangeAspect="1"/>
          </p:cNvPicPr>
          <p:nvPr/>
        </p:nvPicPr>
        <p:blipFill rotWithShape="1">
          <a:blip r:embed="rId3" cstate="screen">
            <a:alphaModFix amt="55000"/>
            <a:extLst>
              <a:ext uri="{28A0092B-C50C-407E-A947-70E740481C1C}">
                <a14:useLocalDpi xmlns:a14="http://schemas.microsoft.com/office/drawing/2010/main"/>
              </a:ext>
            </a:extLst>
          </a:blip>
          <a:srcRect l="7798" r="3491"/>
          <a:stretch/>
        </p:blipFill>
        <p:spPr>
          <a:xfrm>
            <a:off x="20" y="20259"/>
            <a:ext cx="9148552" cy="6857990"/>
          </a:xfrm>
          <a:prstGeom prst="rect">
            <a:avLst/>
          </a:prstGeom>
        </p:spPr>
      </p:pic>
      <p:sp>
        <p:nvSpPr>
          <p:cNvPr id="4" name="TextBox 3">
            <a:extLst>
              <a:ext uri="{FF2B5EF4-FFF2-40B4-BE49-F238E27FC236}">
                <a16:creationId xmlns:a16="http://schemas.microsoft.com/office/drawing/2014/main" id="{6ACDB382-BF84-40B4-A98A-29DDAA2E00CC}"/>
              </a:ext>
            </a:extLst>
          </p:cNvPr>
          <p:cNvSpPr txBox="1"/>
          <p:nvPr/>
        </p:nvSpPr>
        <p:spPr>
          <a:xfrm>
            <a:off x="198678" y="57937"/>
            <a:ext cx="8949894" cy="1643781"/>
          </a:xfrm>
          <a:prstGeom prst="rect">
            <a:avLst/>
          </a:prstGeom>
        </p:spPr>
        <p:txBody>
          <a:bodyPr vert="horz" lIns="91440" tIns="45720" rIns="91440" bIns="45720" rtlCol="0" anchor="b">
            <a:normAutofit fontScale="92500"/>
          </a:bodyPr>
          <a:lstStyle/>
          <a:p>
            <a:pPr>
              <a:lnSpc>
                <a:spcPct val="90000"/>
              </a:lnSpc>
              <a:spcBef>
                <a:spcPct val="0"/>
              </a:spcBef>
              <a:spcAft>
                <a:spcPts val="600"/>
              </a:spcAft>
            </a:pPr>
            <a:r>
              <a:rPr lang="en-US" sz="3600" dirty="0">
                <a:solidFill>
                  <a:schemeClr val="bg1"/>
                </a:solidFill>
                <a:latin typeface="+mj-lt"/>
                <a:ea typeface="+mj-ea"/>
                <a:cs typeface="+mj-cs"/>
              </a:rPr>
              <a:t>Green Taxes – Case Study</a:t>
            </a:r>
          </a:p>
          <a:p>
            <a:pPr>
              <a:lnSpc>
                <a:spcPct val="90000"/>
              </a:lnSpc>
              <a:spcBef>
                <a:spcPct val="0"/>
              </a:spcBef>
              <a:spcAft>
                <a:spcPts val="600"/>
              </a:spcAft>
            </a:pPr>
            <a:endParaRPr lang="en-US" sz="3600" b="1" dirty="0">
              <a:solidFill>
                <a:schemeClr val="bg1"/>
              </a:solidFill>
              <a:latin typeface="+mj-lt"/>
              <a:ea typeface="+mj-ea"/>
              <a:cs typeface="+mj-cs"/>
            </a:endParaRPr>
          </a:p>
          <a:p>
            <a:pPr>
              <a:lnSpc>
                <a:spcPct val="90000"/>
              </a:lnSpc>
              <a:spcBef>
                <a:spcPct val="0"/>
              </a:spcBef>
              <a:spcAft>
                <a:spcPts val="600"/>
              </a:spcAft>
            </a:pPr>
            <a:r>
              <a:rPr lang="en-US" sz="3600" dirty="0">
                <a:solidFill>
                  <a:schemeClr val="bg1"/>
                </a:solidFill>
                <a:latin typeface="+mj-lt"/>
                <a:ea typeface="+mj-ea"/>
                <a:cs typeface="+mj-cs"/>
              </a:rPr>
              <a:t>Tax on Diffuse Agricultural Pollution FRANCE (2008)</a:t>
            </a:r>
          </a:p>
        </p:txBody>
      </p:sp>
      <p:grpSp>
        <p:nvGrpSpPr>
          <p:cNvPr id="50" name="Group 21">
            <a:extLst>
              <a:ext uri="{FF2B5EF4-FFF2-40B4-BE49-F238E27FC236}">
                <a16:creationId xmlns:a16="http://schemas.microsoft.com/office/drawing/2014/main" id="{DC966D94-1B7E-4ACD-9EB6-7214DDFD6B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147" y="2029937"/>
            <a:ext cx="259543" cy="765249"/>
            <a:chOff x="68916" y="2029937"/>
            <a:chExt cx="346062" cy="765249"/>
          </a:xfrm>
        </p:grpSpPr>
        <p:sp>
          <p:nvSpPr>
            <p:cNvPr id="23" name="Rectangle 2">
              <a:extLst>
                <a:ext uri="{FF2B5EF4-FFF2-40B4-BE49-F238E27FC236}">
                  <a16:creationId xmlns:a16="http://schemas.microsoft.com/office/drawing/2014/main" id="{687F7B32-D818-4742-B106-B869340899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144" y="2029937"/>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9">
              <a:extLst>
                <a:ext uri="{FF2B5EF4-FFF2-40B4-BE49-F238E27FC236}">
                  <a16:creationId xmlns:a16="http://schemas.microsoft.com/office/drawing/2014/main" id="{6AE6060E-1814-4F25-9FE2-90409865C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144" y="2206442"/>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2">
              <a:extLst>
                <a:ext uri="{FF2B5EF4-FFF2-40B4-BE49-F238E27FC236}">
                  <a16:creationId xmlns:a16="http://schemas.microsoft.com/office/drawing/2014/main" id="{4A5D8FDF-F46F-41F3-83D8-89A83E158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144" y="2382948"/>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4">
              <a:extLst>
                <a:ext uri="{FF2B5EF4-FFF2-40B4-BE49-F238E27FC236}">
                  <a16:creationId xmlns:a16="http://schemas.microsoft.com/office/drawing/2014/main" id="{50B0099B-6A05-458D-8D65-EF293FF2A5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144" y="2559453"/>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6">
              <a:extLst>
                <a:ext uri="{FF2B5EF4-FFF2-40B4-BE49-F238E27FC236}">
                  <a16:creationId xmlns:a16="http://schemas.microsoft.com/office/drawing/2014/main" id="{47763543-B023-430A-B60F-F3A8540BB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144" y="2735959"/>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2">
              <a:extLst>
                <a:ext uri="{FF2B5EF4-FFF2-40B4-BE49-F238E27FC236}">
                  <a16:creationId xmlns:a16="http://schemas.microsoft.com/office/drawing/2014/main" id="{4D65B6E4-7D36-4D15-8EB9-F67A34AB9A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1030" y="2029937"/>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9">
              <a:extLst>
                <a:ext uri="{FF2B5EF4-FFF2-40B4-BE49-F238E27FC236}">
                  <a16:creationId xmlns:a16="http://schemas.microsoft.com/office/drawing/2014/main" id="{FC0A8A81-3BB1-469A-B8AF-0A57C966A6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1030" y="2206442"/>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2">
              <a:extLst>
                <a:ext uri="{FF2B5EF4-FFF2-40B4-BE49-F238E27FC236}">
                  <a16:creationId xmlns:a16="http://schemas.microsoft.com/office/drawing/2014/main" id="{E8BE9977-545A-4F44-A213-96ADBF776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1030" y="2382948"/>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B887E2B7-810C-476E-94EF-CDABCBF279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1030" y="2559453"/>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6236C21A-EA15-4316-A685-3BE68CADD2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1030" y="2735959"/>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2">
              <a:extLst>
                <a:ext uri="{FF2B5EF4-FFF2-40B4-BE49-F238E27FC236}">
                  <a16:creationId xmlns:a16="http://schemas.microsoft.com/office/drawing/2014/main" id="{58D44858-6372-4B9F-B3B2-312447F0E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916" y="2029937"/>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59">
              <a:extLst>
                <a:ext uri="{FF2B5EF4-FFF2-40B4-BE49-F238E27FC236}">
                  <a16:creationId xmlns:a16="http://schemas.microsoft.com/office/drawing/2014/main" id="{753327C4-C04D-4967-98EE-B4C55355F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916" y="2206442"/>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2">
              <a:extLst>
                <a:ext uri="{FF2B5EF4-FFF2-40B4-BE49-F238E27FC236}">
                  <a16:creationId xmlns:a16="http://schemas.microsoft.com/office/drawing/2014/main" id="{F5131B34-7695-4EF8-99BB-A8E1FD507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916" y="2382948"/>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4">
              <a:extLst>
                <a:ext uri="{FF2B5EF4-FFF2-40B4-BE49-F238E27FC236}">
                  <a16:creationId xmlns:a16="http://schemas.microsoft.com/office/drawing/2014/main" id="{B5AF9EA1-7B5A-46D7-B2F5-EE87B3E42C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916" y="2559453"/>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6">
              <a:extLst>
                <a:ext uri="{FF2B5EF4-FFF2-40B4-BE49-F238E27FC236}">
                  <a16:creationId xmlns:a16="http://schemas.microsoft.com/office/drawing/2014/main" id="{45C15713-468D-4345-AE27-F415F4A11B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916" y="2735959"/>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ectangle 38">
            <a:extLst>
              <a:ext uri="{FF2B5EF4-FFF2-40B4-BE49-F238E27FC236}">
                <a16:creationId xmlns:a16="http://schemas.microsoft.com/office/drawing/2014/main" id="{C1F12EE2-E42B-4EC0-82D3-A65F7CCD8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283022"/>
            <a:ext cx="9137142" cy="3574975"/>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5333AD4-DA47-4C8F-997A-5933DE4AA7F0}"/>
              </a:ext>
            </a:extLst>
          </p:cNvPr>
          <p:cNvSpPr txBox="1"/>
          <p:nvPr/>
        </p:nvSpPr>
        <p:spPr>
          <a:xfrm>
            <a:off x="792473" y="2337086"/>
            <a:ext cx="7337975" cy="3839877"/>
          </a:xfrm>
          <a:prstGeom prst="rect">
            <a:avLst/>
          </a:prstGeom>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pPr>
            <a:endParaRPr lang="en-US" sz="2200" dirty="0">
              <a:solidFill>
                <a:schemeClr val="bg1"/>
              </a:solidFill>
            </a:endParaRPr>
          </a:p>
        </p:txBody>
      </p:sp>
      <p:sp>
        <p:nvSpPr>
          <p:cNvPr id="66" name="Rectangle 40">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22185" y="6501384"/>
            <a:ext cx="7727294"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1F9181C-7A8C-4CF6-8CD7-C40BB8A10980}"/>
              </a:ext>
            </a:extLst>
          </p:cNvPr>
          <p:cNvSpPr txBox="1"/>
          <p:nvPr/>
        </p:nvSpPr>
        <p:spPr>
          <a:xfrm>
            <a:off x="20" y="6632028"/>
            <a:ext cx="3909828" cy="246221"/>
          </a:xfrm>
          <a:prstGeom prst="rect">
            <a:avLst/>
          </a:prstGeom>
          <a:noFill/>
        </p:spPr>
        <p:txBody>
          <a:bodyPr wrap="square" rtlCol="0">
            <a:spAutoFit/>
          </a:bodyPr>
          <a:lstStyle/>
          <a:p>
            <a:pPr>
              <a:spcAft>
                <a:spcPts val="600"/>
              </a:spcAft>
            </a:pPr>
            <a:r>
              <a:rPr lang="en-US" sz="1000">
                <a:solidFill>
                  <a:schemeClr val="bg1"/>
                </a:solidFill>
              </a:rPr>
              <a:t>Photo Courtesy of </a:t>
            </a:r>
            <a:r>
              <a:rPr lang="en-US" sz="1000" cap="all">
                <a:solidFill>
                  <a:schemeClr val="bg1"/>
                </a:solidFill>
              </a:rPr>
              <a:t>KATERINA KATOPIS</a:t>
            </a:r>
            <a:endParaRPr lang="en-US" sz="1000">
              <a:solidFill>
                <a:schemeClr val="bg1"/>
              </a:solidFill>
            </a:endParaRPr>
          </a:p>
        </p:txBody>
      </p:sp>
      <p:sp>
        <p:nvSpPr>
          <p:cNvPr id="5" name="TextBox 4">
            <a:extLst>
              <a:ext uri="{FF2B5EF4-FFF2-40B4-BE49-F238E27FC236}">
                <a16:creationId xmlns:a16="http://schemas.microsoft.com/office/drawing/2014/main" id="{A47F5AA3-857D-4379-9380-2D9F181F9EC8}"/>
              </a:ext>
            </a:extLst>
          </p:cNvPr>
          <p:cNvSpPr txBox="1"/>
          <p:nvPr/>
        </p:nvSpPr>
        <p:spPr>
          <a:xfrm>
            <a:off x="830138" y="4706151"/>
            <a:ext cx="7803657" cy="1785104"/>
          </a:xfrm>
          <a:prstGeom prst="rect">
            <a:avLst/>
          </a:prstGeom>
          <a:noFill/>
        </p:spPr>
        <p:txBody>
          <a:bodyPr wrap="square" rtlCol="0">
            <a:spAutoFit/>
          </a:bodyPr>
          <a:lstStyle/>
          <a:p>
            <a:pPr marL="342900" indent="-342900">
              <a:buFont typeface="Arial" panose="020B0604020202020204" pitchFamily="34" charset="0"/>
              <a:buChar char="•"/>
            </a:pPr>
            <a:r>
              <a:rPr lang="en-US" sz="2200" dirty="0">
                <a:solidFill>
                  <a:schemeClr val="bg1"/>
                </a:solidFill>
                <a:latin typeface="Avenir Book"/>
              </a:rPr>
              <a:t>Total revenue in 2014 from the tax was EUR 110M, and EUR 41M was channeled into a strategic plan to reduce country-wide pesticide use “</a:t>
            </a:r>
            <a:r>
              <a:rPr lang="en-US" sz="2200" dirty="0" err="1">
                <a:solidFill>
                  <a:schemeClr val="bg1"/>
                </a:solidFill>
                <a:latin typeface="Avenir Book"/>
              </a:rPr>
              <a:t>Ecophyto</a:t>
            </a:r>
            <a:r>
              <a:rPr lang="en-US" sz="2200" dirty="0">
                <a:solidFill>
                  <a:schemeClr val="bg1"/>
                </a:solidFill>
                <a:latin typeface="Avenir Book"/>
              </a:rPr>
              <a:t> Plan”</a:t>
            </a:r>
          </a:p>
          <a:p>
            <a:pPr marL="342900" indent="-342900">
              <a:buFont typeface="Arial" panose="020B0604020202020204" pitchFamily="34" charset="0"/>
              <a:buChar char="•"/>
            </a:pPr>
            <a:r>
              <a:rPr lang="en-US" sz="2200" dirty="0">
                <a:solidFill>
                  <a:schemeClr val="bg1"/>
                </a:solidFill>
                <a:latin typeface="Avenir Book"/>
              </a:rPr>
              <a:t>Note: the tax was not effective at reducing pesticide use. </a:t>
            </a:r>
          </a:p>
          <a:p>
            <a:endParaRPr lang="en-US" sz="2200" dirty="0">
              <a:solidFill>
                <a:schemeClr val="bg1"/>
              </a:solidFill>
            </a:endParaRPr>
          </a:p>
        </p:txBody>
      </p:sp>
      <p:graphicFrame>
        <p:nvGraphicFramePr>
          <p:cNvPr id="28" name="Table 5">
            <a:extLst>
              <a:ext uri="{FF2B5EF4-FFF2-40B4-BE49-F238E27FC236}">
                <a16:creationId xmlns:a16="http://schemas.microsoft.com/office/drawing/2014/main" id="{810D6954-AB8C-44CD-B8D2-54833738702A}"/>
              </a:ext>
            </a:extLst>
          </p:cNvPr>
          <p:cNvGraphicFramePr>
            <a:graphicFrameLocks noGrp="1"/>
          </p:cNvGraphicFramePr>
          <p:nvPr>
            <p:extLst>
              <p:ext uri="{D42A27DB-BD31-4B8C-83A1-F6EECF244321}">
                <p14:modId xmlns:p14="http://schemas.microsoft.com/office/powerpoint/2010/main" val="511520680"/>
              </p:ext>
            </p:extLst>
          </p:nvPr>
        </p:nvGraphicFramePr>
        <p:xfrm>
          <a:off x="1453017" y="1740748"/>
          <a:ext cx="6441216" cy="2834640"/>
        </p:xfrm>
        <a:graphic>
          <a:graphicData uri="http://schemas.openxmlformats.org/drawingml/2006/table">
            <a:tbl>
              <a:tblPr firstRow="1" bandRow="1">
                <a:tableStyleId>{5C22544A-7EE6-4342-B048-85BDC9FD1C3A}</a:tableStyleId>
              </a:tblPr>
              <a:tblGrid>
                <a:gridCol w="3634953">
                  <a:extLst>
                    <a:ext uri="{9D8B030D-6E8A-4147-A177-3AD203B41FA5}">
                      <a16:colId xmlns:a16="http://schemas.microsoft.com/office/drawing/2014/main" val="3270336659"/>
                    </a:ext>
                  </a:extLst>
                </a:gridCol>
                <a:gridCol w="2806263">
                  <a:extLst>
                    <a:ext uri="{9D8B030D-6E8A-4147-A177-3AD203B41FA5}">
                      <a16:colId xmlns:a16="http://schemas.microsoft.com/office/drawing/2014/main" val="1232991170"/>
                    </a:ext>
                  </a:extLst>
                </a:gridCol>
              </a:tblGrid>
              <a:tr h="370840">
                <a:tc>
                  <a:txBody>
                    <a:bodyPr/>
                    <a:lstStyle/>
                    <a:p>
                      <a:r>
                        <a:rPr lang="en-US" dirty="0"/>
                        <a:t>Category of substance</a:t>
                      </a:r>
                    </a:p>
                  </a:txBody>
                  <a:tcPr/>
                </a:tc>
                <a:tc>
                  <a:txBody>
                    <a:bodyPr/>
                    <a:lstStyle/>
                    <a:p>
                      <a:r>
                        <a:rPr lang="en-US" dirty="0"/>
                        <a:t>Since 2011 tax rate (in EUR/</a:t>
                      </a:r>
                      <a:r>
                        <a:rPr lang="en-US" dirty="0" err="1"/>
                        <a:t>tonne</a:t>
                      </a:r>
                      <a:r>
                        <a:rPr lang="en-US" dirty="0"/>
                        <a:t>)</a:t>
                      </a:r>
                    </a:p>
                  </a:txBody>
                  <a:tcPr/>
                </a:tc>
                <a:extLst>
                  <a:ext uri="{0D108BD9-81ED-4DB2-BD59-A6C34878D82A}">
                    <a16:rowId xmlns:a16="http://schemas.microsoft.com/office/drawing/2014/main" val="1539027932"/>
                  </a:ext>
                </a:extLst>
              </a:tr>
              <a:tr h="370840">
                <a:tc>
                  <a:txBody>
                    <a:bodyPr/>
                    <a:lstStyle/>
                    <a:p>
                      <a:r>
                        <a:rPr lang="en-US" dirty="0"/>
                        <a:t>Substances which are very toxic, carcinogenic, mutagenic, or toxic to reproduction</a:t>
                      </a:r>
                    </a:p>
                  </a:txBody>
                  <a:tcPr/>
                </a:tc>
                <a:tc>
                  <a:txBody>
                    <a:bodyPr/>
                    <a:lstStyle/>
                    <a:p>
                      <a:r>
                        <a:rPr lang="en-US" dirty="0"/>
                        <a:t>5.1</a:t>
                      </a:r>
                    </a:p>
                  </a:txBody>
                  <a:tcPr/>
                </a:tc>
                <a:extLst>
                  <a:ext uri="{0D108BD9-81ED-4DB2-BD59-A6C34878D82A}">
                    <a16:rowId xmlns:a16="http://schemas.microsoft.com/office/drawing/2014/main" val="575312952"/>
                  </a:ext>
                </a:extLst>
              </a:tr>
              <a:tr h="370840">
                <a:tc>
                  <a:txBody>
                    <a:bodyPr/>
                    <a:lstStyle/>
                    <a:p>
                      <a:r>
                        <a:rPr lang="en-US" dirty="0"/>
                        <a:t>Substances which are hazardous for the environment</a:t>
                      </a:r>
                    </a:p>
                  </a:txBody>
                  <a:tcPr/>
                </a:tc>
                <a:tc>
                  <a:txBody>
                    <a:bodyPr/>
                    <a:lstStyle/>
                    <a:p>
                      <a:r>
                        <a:rPr lang="en-US" dirty="0"/>
                        <a:t>2</a:t>
                      </a:r>
                    </a:p>
                  </a:txBody>
                  <a:tcPr/>
                </a:tc>
                <a:extLst>
                  <a:ext uri="{0D108BD9-81ED-4DB2-BD59-A6C34878D82A}">
                    <a16:rowId xmlns:a16="http://schemas.microsoft.com/office/drawing/2014/main" val="3605833950"/>
                  </a:ext>
                </a:extLst>
              </a:tr>
              <a:tr h="370840">
                <a:tc>
                  <a:txBody>
                    <a:bodyPr/>
                    <a:lstStyle/>
                    <a:p>
                      <a:r>
                        <a:rPr lang="en-US" dirty="0"/>
                        <a:t>Mineral chemicals which are hazardous for the environment</a:t>
                      </a:r>
                    </a:p>
                  </a:txBody>
                  <a:tcPr/>
                </a:tc>
                <a:tc>
                  <a:txBody>
                    <a:bodyPr/>
                    <a:lstStyle/>
                    <a:p>
                      <a:r>
                        <a:rPr lang="en-US" dirty="0"/>
                        <a:t>0.9</a:t>
                      </a:r>
                    </a:p>
                  </a:txBody>
                  <a:tcPr/>
                </a:tc>
                <a:extLst>
                  <a:ext uri="{0D108BD9-81ED-4DB2-BD59-A6C34878D82A}">
                    <a16:rowId xmlns:a16="http://schemas.microsoft.com/office/drawing/2014/main" val="78418459"/>
                  </a:ext>
                </a:extLst>
              </a:tr>
            </a:tbl>
          </a:graphicData>
        </a:graphic>
      </p:graphicFrame>
    </p:spTree>
    <p:extLst>
      <p:ext uri="{BB962C8B-B14F-4D97-AF65-F5344CB8AC3E}">
        <p14:creationId xmlns:p14="http://schemas.microsoft.com/office/powerpoint/2010/main" val="1165153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48" name="Rectangle 17">
            <a:extLst>
              <a:ext uri="{FF2B5EF4-FFF2-40B4-BE49-F238E27FC236}">
                <a16:creationId xmlns:a16="http://schemas.microsoft.com/office/drawing/2014/main" id="{359A3DB9-EE7D-4798-881E-074BF0311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19">
            <a:extLst>
              <a:ext uri="{FF2B5EF4-FFF2-40B4-BE49-F238E27FC236}">
                <a16:creationId xmlns:a16="http://schemas.microsoft.com/office/drawing/2014/main" id="{90353A7B-B248-4CE7-83DC-BBAAC9B40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Water next to the ocean&#10;&#10;Description automatically generated">
            <a:extLst>
              <a:ext uri="{FF2B5EF4-FFF2-40B4-BE49-F238E27FC236}">
                <a16:creationId xmlns:a16="http://schemas.microsoft.com/office/drawing/2014/main" id="{4E5743E4-DEB4-4F68-8BA6-3BCA53DE5AC6}"/>
              </a:ext>
            </a:extLst>
          </p:cNvPr>
          <p:cNvPicPr>
            <a:picLocks noChangeAspect="1"/>
          </p:cNvPicPr>
          <p:nvPr/>
        </p:nvPicPr>
        <p:blipFill rotWithShape="1">
          <a:blip r:embed="rId3" cstate="screen">
            <a:alphaModFix amt="55000"/>
            <a:extLst>
              <a:ext uri="{28A0092B-C50C-407E-A947-70E740481C1C}">
                <a14:useLocalDpi xmlns:a14="http://schemas.microsoft.com/office/drawing/2010/main"/>
              </a:ext>
            </a:extLst>
          </a:blip>
          <a:srcRect l="7798" r="3491"/>
          <a:stretch/>
        </p:blipFill>
        <p:spPr>
          <a:xfrm>
            <a:off x="20" y="20259"/>
            <a:ext cx="9148552" cy="6857990"/>
          </a:xfrm>
          <a:prstGeom prst="rect">
            <a:avLst/>
          </a:prstGeom>
        </p:spPr>
      </p:pic>
      <p:sp>
        <p:nvSpPr>
          <p:cNvPr id="4" name="TextBox 3">
            <a:extLst>
              <a:ext uri="{FF2B5EF4-FFF2-40B4-BE49-F238E27FC236}">
                <a16:creationId xmlns:a16="http://schemas.microsoft.com/office/drawing/2014/main" id="{6ACDB382-BF84-40B4-A98A-29DDAA2E00CC}"/>
              </a:ext>
            </a:extLst>
          </p:cNvPr>
          <p:cNvSpPr txBox="1"/>
          <p:nvPr/>
        </p:nvSpPr>
        <p:spPr>
          <a:xfrm>
            <a:off x="198678" y="57937"/>
            <a:ext cx="8949894" cy="1643781"/>
          </a:xfrm>
          <a:prstGeom prst="rect">
            <a:avLst/>
          </a:prstGeom>
        </p:spPr>
        <p:txBody>
          <a:bodyPr vert="horz" lIns="91440" tIns="45720" rIns="91440" bIns="45720" rtlCol="0" anchor="b">
            <a:normAutofit fontScale="92500"/>
          </a:bodyPr>
          <a:lstStyle/>
          <a:p>
            <a:pPr>
              <a:lnSpc>
                <a:spcPct val="90000"/>
              </a:lnSpc>
              <a:spcBef>
                <a:spcPct val="0"/>
              </a:spcBef>
              <a:spcAft>
                <a:spcPts val="600"/>
              </a:spcAft>
            </a:pPr>
            <a:r>
              <a:rPr lang="en-US" sz="3600" dirty="0">
                <a:solidFill>
                  <a:schemeClr val="bg1"/>
                </a:solidFill>
                <a:latin typeface="+mj-lt"/>
                <a:ea typeface="+mj-ea"/>
                <a:cs typeface="+mj-cs"/>
              </a:rPr>
              <a:t>Green Taxes – Case Study</a:t>
            </a:r>
          </a:p>
          <a:p>
            <a:pPr>
              <a:lnSpc>
                <a:spcPct val="90000"/>
              </a:lnSpc>
              <a:spcBef>
                <a:spcPct val="0"/>
              </a:spcBef>
              <a:spcAft>
                <a:spcPts val="600"/>
              </a:spcAft>
            </a:pPr>
            <a:endParaRPr lang="en-US" sz="3600" b="1" dirty="0">
              <a:solidFill>
                <a:schemeClr val="bg1"/>
              </a:solidFill>
              <a:latin typeface="+mj-lt"/>
              <a:ea typeface="+mj-ea"/>
              <a:cs typeface="+mj-cs"/>
            </a:endParaRPr>
          </a:p>
          <a:p>
            <a:pPr>
              <a:lnSpc>
                <a:spcPct val="90000"/>
              </a:lnSpc>
              <a:spcBef>
                <a:spcPct val="0"/>
              </a:spcBef>
              <a:spcAft>
                <a:spcPts val="600"/>
              </a:spcAft>
            </a:pPr>
            <a:r>
              <a:rPr lang="en-US" sz="3600" dirty="0">
                <a:solidFill>
                  <a:schemeClr val="bg1"/>
                </a:solidFill>
                <a:latin typeface="+mj-lt"/>
                <a:ea typeface="+mj-ea"/>
                <a:cs typeface="+mj-cs"/>
              </a:rPr>
              <a:t>Tax on Diffuse Agricultural Pollution FRANCE (2008)</a:t>
            </a:r>
          </a:p>
        </p:txBody>
      </p:sp>
      <p:grpSp>
        <p:nvGrpSpPr>
          <p:cNvPr id="50" name="Group 21">
            <a:extLst>
              <a:ext uri="{FF2B5EF4-FFF2-40B4-BE49-F238E27FC236}">
                <a16:creationId xmlns:a16="http://schemas.microsoft.com/office/drawing/2014/main" id="{DC966D94-1B7E-4ACD-9EB6-7214DDFD6B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147" y="2029937"/>
            <a:ext cx="259543" cy="765249"/>
            <a:chOff x="68916" y="2029937"/>
            <a:chExt cx="346062" cy="765249"/>
          </a:xfrm>
        </p:grpSpPr>
        <p:sp>
          <p:nvSpPr>
            <p:cNvPr id="23" name="Rectangle 2">
              <a:extLst>
                <a:ext uri="{FF2B5EF4-FFF2-40B4-BE49-F238E27FC236}">
                  <a16:creationId xmlns:a16="http://schemas.microsoft.com/office/drawing/2014/main" id="{687F7B32-D818-4742-B106-B869340899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144" y="2029937"/>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9">
              <a:extLst>
                <a:ext uri="{FF2B5EF4-FFF2-40B4-BE49-F238E27FC236}">
                  <a16:creationId xmlns:a16="http://schemas.microsoft.com/office/drawing/2014/main" id="{6AE6060E-1814-4F25-9FE2-90409865C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144" y="2206442"/>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2">
              <a:extLst>
                <a:ext uri="{FF2B5EF4-FFF2-40B4-BE49-F238E27FC236}">
                  <a16:creationId xmlns:a16="http://schemas.microsoft.com/office/drawing/2014/main" id="{4A5D8FDF-F46F-41F3-83D8-89A83E158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144" y="2382948"/>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4">
              <a:extLst>
                <a:ext uri="{FF2B5EF4-FFF2-40B4-BE49-F238E27FC236}">
                  <a16:creationId xmlns:a16="http://schemas.microsoft.com/office/drawing/2014/main" id="{50B0099B-6A05-458D-8D65-EF293FF2A5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144" y="2559453"/>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6">
              <a:extLst>
                <a:ext uri="{FF2B5EF4-FFF2-40B4-BE49-F238E27FC236}">
                  <a16:creationId xmlns:a16="http://schemas.microsoft.com/office/drawing/2014/main" id="{47763543-B023-430A-B60F-F3A8540BB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144" y="2735959"/>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2">
              <a:extLst>
                <a:ext uri="{FF2B5EF4-FFF2-40B4-BE49-F238E27FC236}">
                  <a16:creationId xmlns:a16="http://schemas.microsoft.com/office/drawing/2014/main" id="{4D65B6E4-7D36-4D15-8EB9-F67A34AB9A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1030" y="2029937"/>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9">
              <a:extLst>
                <a:ext uri="{FF2B5EF4-FFF2-40B4-BE49-F238E27FC236}">
                  <a16:creationId xmlns:a16="http://schemas.microsoft.com/office/drawing/2014/main" id="{FC0A8A81-3BB1-469A-B8AF-0A57C966A6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1030" y="2206442"/>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2">
              <a:extLst>
                <a:ext uri="{FF2B5EF4-FFF2-40B4-BE49-F238E27FC236}">
                  <a16:creationId xmlns:a16="http://schemas.microsoft.com/office/drawing/2014/main" id="{E8BE9977-545A-4F44-A213-96ADBF776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1030" y="2382948"/>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B887E2B7-810C-476E-94EF-CDABCBF279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1030" y="2559453"/>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6236C21A-EA15-4316-A685-3BE68CADD2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1030" y="2735959"/>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2">
              <a:extLst>
                <a:ext uri="{FF2B5EF4-FFF2-40B4-BE49-F238E27FC236}">
                  <a16:creationId xmlns:a16="http://schemas.microsoft.com/office/drawing/2014/main" id="{58D44858-6372-4B9F-B3B2-312447F0E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916" y="2029937"/>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59">
              <a:extLst>
                <a:ext uri="{FF2B5EF4-FFF2-40B4-BE49-F238E27FC236}">
                  <a16:creationId xmlns:a16="http://schemas.microsoft.com/office/drawing/2014/main" id="{753327C4-C04D-4967-98EE-B4C55355F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916" y="2206442"/>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2">
              <a:extLst>
                <a:ext uri="{FF2B5EF4-FFF2-40B4-BE49-F238E27FC236}">
                  <a16:creationId xmlns:a16="http://schemas.microsoft.com/office/drawing/2014/main" id="{F5131B34-7695-4EF8-99BB-A8E1FD507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916" y="2382948"/>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4">
              <a:extLst>
                <a:ext uri="{FF2B5EF4-FFF2-40B4-BE49-F238E27FC236}">
                  <a16:creationId xmlns:a16="http://schemas.microsoft.com/office/drawing/2014/main" id="{B5AF9EA1-7B5A-46D7-B2F5-EE87B3E42C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916" y="2559453"/>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6">
              <a:extLst>
                <a:ext uri="{FF2B5EF4-FFF2-40B4-BE49-F238E27FC236}">
                  <a16:creationId xmlns:a16="http://schemas.microsoft.com/office/drawing/2014/main" id="{45C15713-468D-4345-AE27-F415F4A11B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916" y="2735959"/>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ectangle 38">
            <a:extLst>
              <a:ext uri="{FF2B5EF4-FFF2-40B4-BE49-F238E27FC236}">
                <a16:creationId xmlns:a16="http://schemas.microsoft.com/office/drawing/2014/main" id="{C1F12EE2-E42B-4EC0-82D3-A65F7CCD8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283022"/>
            <a:ext cx="9137142" cy="3574975"/>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5333AD4-DA47-4C8F-997A-5933DE4AA7F0}"/>
              </a:ext>
            </a:extLst>
          </p:cNvPr>
          <p:cNvSpPr txBox="1"/>
          <p:nvPr/>
        </p:nvSpPr>
        <p:spPr>
          <a:xfrm>
            <a:off x="792473" y="2337086"/>
            <a:ext cx="7337975" cy="3839877"/>
          </a:xfrm>
          <a:prstGeom prst="rect">
            <a:avLst/>
          </a:prstGeom>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pPr>
            <a:endParaRPr lang="en-US" sz="2200" dirty="0">
              <a:solidFill>
                <a:schemeClr val="bg1"/>
              </a:solidFill>
            </a:endParaRPr>
          </a:p>
        </p:txBody>
      </p:sp>
      <p:sp>
        <p:nvSpPr>
          <p:cNvPr id="66" name="Rectangle 40">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22185" y="6501384"/>
            <a:ext cx="7727294"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1F9181C-7A8C-4CF6-8CD7-C40BB8A10980}"/>
              </a:ext>
            </a:extLst>
          </p:cNvPr>
          <p:cNvSpPr txBox="1"/>
          <p:nvPr/>
        </p:nvSpPr>
        <p:spPr>
          <a:xfrm>
            <a:off x="20" y="6632028"/>
            <a:ext cx="3909828" cy="246221"/>
          </a:xfrm>
          <a:prstGeom prst="rect">
            <a:avLst/>
          </a:prstGeom>
          <a:noFill/>
        </p:spPr>
        <p:txBody>
          <a:bodyPr wrap="square" rtlCol="0">
            <a:spAutoFit/>
          </a:bodyPr>
          <a:lstStyle/>
          <a:p>
            <a:pPr>
              <a:spcAft>
                <a:spcPts val="600"/>
              </a:spcAft>
            </a:pPr>
            <a:r>
              <a:rPr lang="en-US" sz="1000">
                <a:solidFill>
                  <a:schemeClr val="bg1"/>
                </a:solidFill>
              </a:rPr>
              <a:t>Photo Courtesy of </a:t>
            </a:r>
            <a:r>
              <a:rPr lang="en-US" sz="1000" cap="all">
                <a:solidFill>
                  <a:schemeClr val="bg1"/>
                </a:solidFill>
              </a:rPr>
              <a:t>KATERINA KATOPIS</a:t>
            </a:r>
            <a:endParaRPr lang="en-US" sz="1000">
              <a:solidFill>
                <a:schemeClr val="bg1"/>
              </a:solidFill>
            </a:endParaRPr>
          </a:p>
        </p:txBody>
      </p:sp>
      <p:sp>
        <p:nvSpPr>
          <p:cNvPr id="5" name="TextBox 4">
            <a:extLst>
              <a:ext uri="{FF2B5EF4-FFF2-40B4-BE49-F238E27FC236}">
                <a16:creationId xmlns:a16="http://schemas.microsoft.com/office/drawing/2014/main" id="{A47F5AA3-857D-4379-9380-2D9F181F9EC8}"/>
              </a:ext>
            </a:extLst>
          </p:cNvPr>
          <p:cNvSpPr txBox="1"/>
          <p:nvPr/>
        </p:nvSpPr>
        <p:spPr>
          <a:xfrm>
            <a:off x="830138" y="4706151"/>
            <a:ext cx="7803657" cy="1785104"/>
          </a:xfrm>
          <a:prstGeom prst="rect">
            <a:avLst/>
          </a:prstGeom>
          <a:noFill/>
        </p:spPr>
        <p:txBody>
          <a:bodyPr wrap="square" rtlCol="0">
            <a:spAutoFit/>
          </a:bodyPr>
          <a:lstStyle/>
          <a:p>
            <a:pPr marL="342900" indent="-342900">
              <a:buFont typeface="Arial" panose="020B0604020202020204" pitchFamily="34" charset="0"/>
              <a:buChar char="•"/>
            </a:pPr>
            <a:r>
              <a:rPr lang="en-US" sz="2200" dirty="0">
                <a:solidFill>
                  <a:schemeClr val="bg1"/>
                </a:solidFill>
                <a:latin typeface="Avenir Book"/>
              </a:rPr>
              <a:t>Total revenue in 2014 from the tax was EUR 110M, and EUR 41M was channeled into a strategic plan to reduce country-wide pesticide use “</a:t>
            </a:r>
            <a:r>
              <a:rPr lang="en-US" sz="2200" dirty="0" err="1">
                <a:solidFill>
                  <a:schemeClr val="bg1"/>
                </a:solidFill>
                <a:latin typeface="Avenir Book"/>
              </a:rPr>
              <a:t>Ecophyto</a:t>
            </a:r>
            <a:r>
              <a:rPr lang="en-US" sz="2200" dirty="0">
                <a:solidFill>
                  <a:schemeClr val="bg1"/>
                </a:solidFill>
                <a:latin typeface="Avenir Book"/>
              </a:rPr>
              <a:t> Plan”</a:t>
            </a:r>
          </a:p>
          <a:p>
            <a:pPr marL="342900" indent="-342900">
              <a:buFont typeface="Arial" panose="020B0604020202020204" pitchFamily="34" charset="0"/>
              <a:buChar char="•"/>
            </a:pPr>
            <a:r>
              <a:rPr lang="en-US" sz="2200" dirty="0">
                <a:solidFill>
                  <a:schemeClr val="bg1"/>
                </a:solidFill>
                <a:latin typeface="Avenir Book"/>
              </a:rPr>
              <a:t>Note: the tax was not effective at reducing pesticide use. </a:t>
            </a:r>
          </a:p>
          <a:p>
            <a:endParaRPr lang="en-US" sz="2200" dirty="0">
              <a:solidFill>
                <a:schemeClr val="bg1"/>
              </a:solidFill>
            </a:endParaRPr>
          </a:p>
        </p:txBody>
      </p:sp>
      <p:graphicFrame>
        <p:nvGraphicFramePr>
          <p:cNvPr id="28" name="Table 5">
            <a:extLst>
              <a:ext uri="{FF2B5EF4-FFF2-40B4-BE49-F238E27FC236}">
                <a16:creationId xmlns:a16="http://schemas.microsoft.com/office/drawing/2014/main" id="{810D6954-AB8C-44CD-B8D2-54833738702A}"/>
              </a:ext>
            </a:extLst>
          </p:cNvPr>
          <p:cNvGraphicFramePr>
            <a:graphicFrameLocks noGrp="1"/>
          </p:cNvGraphicFramePr>
          <p:nvPr/>
        </p:nvGraphicFramePr>
        <p:xfrm>
          <a:off x="1453017" y="1740748"/>
          <a:ext cx="6441216" cy="2834640"/>
        </p:xfrm>
        <a:graphic>
          <a:graphicData uri="http://schemas.openxmlformats.org/drawingml/2006/table">
            <a:tbl>
              <a:tblPr firstRow="1" bandRow="1">
                <a:tableStyleId>{5C22544A-7EE6-4342-B048-85BDC9FD1C3A}</a:tableStyleId>
              </a:tblPr>
              <a:tblGrid>
                <a:gridCol w="3634953">
                  <a:extLst>
                    <a:ext uri="{9D8B030D-6E8A-4147-A177-3AD203B41FA5}">
                      <a16:colId xmlns:a16="http://schemas.microsoft.com/office/drawing/2014/main" val="3270336659"/>
                    </a:ext>
                  </a:extLst>
                </a:gridCol>
                <a:gridCol w="2806263">
                  <a:extLst>
                    <a:ext uri="{9D8B030D-6E8A-4147-A177-3AD203B41FA5}">
                      <a16:colId xmlns:a16="http://schemas.microsoft.com/office/drawing/2014/main" val="1232991170"/>
                    </a:ext>
                  </a:extLst>
                </a:gridCol>
              </a:tblGrid>
              <a:tr h="370840">
                <a:tc>
                  <a:txBody>
                    <a:bodyPr/>
                    <a:lstStyle/>
                    <a:p>
                      <a:r>
                        <a:rPr lang="en-US" dirty="0"/>
                        <a:t>Category of substance</a:t>
                      </a:r>
                    </a:p>
                  </a:txBody>
                  <a:tcPr/>
                </a:tc>
                <a:tc>
                  <a:txBody>
                    <a:bodyPr/>
                    <a:lstStyle/>
                    <a:p>
                      <a:r>
                        <a:rPr lang="en-US" dirty="0"/>
                        <a:t>Since 2011 tax rate (in EUR/</a:t>
                      </a:r>
                      <a:r>
                        <a:rPr lang="en-US" dirty="0" err="1"/>
                        <a:t>tonne</a:t>
                      </a:r>
                      <a:r>
                        <a:rPr lang="en-US" dirty="0"/>
                        <a:t>)</a:t>
                      </a:r>
                    </a:p>
                  </a:txBody>
                  <a:tcPr/>
                </a:tc>
                <a:extLst>
                  <a:ext uri="{0D108BD9-81ED-4DB2-BD59-A6C34878D82A}">
                    <a16:rowId xmlns:a16="http://schemas.microsoft.com/office/drawing/2014/main" val="1539027932"/>
                  </a:ext>
                </a:extLst>
              </a:tr>
              <a:tr h="370840">
                <a:tc>
                  <a:txBody>
                    <a:bodyPr/>
                    <a:lstStyle/>
                    <a:p>
                      <a:r>
                        <a:rPr lang="en-US" dirty="0"/>
                        <a:t>Substances which are very toxic, carcinogenic, mutagenic, or toxic to reproduction</a:t>
                      </a:r>
                    </a:p>
                  </a:txBody>
                  <a:tcPr/>
                </a:tc>
                <a:tc>
                  <a:txBody>
                    <a:bodyPr/>
                    <a:lstStyle/>
                    <a:p>
                      <a:r>
                        <a:rPr lang="en-US" dirty="0"/>
                        <a:t>5.1</a:t>
                      </a:r>
                    </a:p>
                  </a:txBody>
                  <a:tcPr/>
                </a:tc>
                <a:extLst>
                  <a:ext uri="{0D108BD9-81ED-4DB2-BD59-A6C34878D82A}">
                    <a16:rowId xmlns:a16="http://schemas.microsoft.com/office/drawing/2014/main" val="575312952"/>
                  </a:ext>
                </a:extLst>
              </a:tr>
              <a:tr h="370840">
                <a:tc>
                  <a:txBody>
                    <a:bodyPr/>
                    <a:lstStyle/>
                    <a:p>
                      <a:r>
                        <a:rPr lang="en-US" dirty="0"/>
                        <a:t>Substances which are hazardous for the environment</a:t>
                      </a:r>
                    </a:p>
                  </a:txBody>
                  <a:tcPr/>
                </a:tc>
                <a:tc>
                  <a:txBody>
                    <a:bodyPr/>
                    <a:lstStyle/>
                    <a:p>
                      <a:r>
                        <a:rPr lang="en-US" dirty="0"/>
                        <a:t>2</a:t>
                      </a:r>
                    </a:p>
                  </a:txBody>
                  <a:tcPr/>
                </a:tc>
                <a:extLst>
                  <a:ext uri="{0D108BD9-81ED-4DB2-BD59-A6C34878D82A}">
                    <a16:rowId xmlns:a16="http://schemas.microsoft.com/office/drawing/2014/main" val="3605833950"/>
                  </a:ext>
                </a:extLst>
              </a:tr>
              <a:tr h="370840">
                <a:tc>
                  <a:txBody>
                    <a:bodyPr/>
                    <a:lstStyle/>
                    <a:p>
                      <a:r>
                        <a:rPr lang="en-US" dirty="0"/>
                        <a:t>Mineral chemicals which are hazardous for the environment</a:t>
                      </a:r>
                    </a:p>
                  </a:txBody>
                  <a:tcPr/>
                </a:tc>
                <a:tc>
                  <a:txBody>
                    <a:bodyPr/>
                    <a:lstStyle/>
                    <a:p>
                      <a:r>
                        <a:rPr lang="en-US" dirty="0"/>
                        <a:t>0.9</a:t>
                      </a:r>
                    </a:p>
                  </a:txBody>
                  <a:tcPr/>
                </a:tc>
                <a:extLst>
                  <a:ext uri="{0D108BD9-81ED-4DB2-BD59-A6C34878D82A}">
                    <a16:rowId xmlns:a16="http://schemas.microsoft.com/office/drawing/2014/main" val="78418459"/>
                  </a:ext>
                </a:extLst>
              </a:tr>
            </a:tbl>
          </a:graphicData>
        </a:graphic>
      </p:graphicFrame>
    </p:spTree>
    <p:extLst>
      <p:ext uri="{BB962C8B-B14F-4D97-AF65-F5344CB8AC3E}">
        <p14:creationId xmlns:p14="http://schemas.microsoft.com/office/powerpoint/2010/main" val="2919134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75A45CE-7164-4413-9B69-6C911D3E6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Water next to the ocean&#10;&#10;Description automatically generated">
            <a:extLst>
              <a:ext uri="{FF2B5EF4-FFF2-40B4-BE49-F238E27FC236}">
                <a16:creationId xmlns:a16="http://schemas.microsoft.com/office/drawing/2014/main" id="{D87EE11B-8BA8-48D9-A0A2-2045C1A10299}"/>
              </a:ext>
            </a:extLst>
          </p:cNvPr>
          <p:cNvPicPr>
            <a:picLocks noChangeAspect="1"/>
          </p:cNvPicPr>
          <p:nvPr/>
        </p:nvPicPr>
        <p:blipFill rotWithShape="1">
          <a:blip r:embed="rId3" cstate="screen">
            <a:alphaModFix amt="55000"/>
            <a:extLst>
              <a:ext uri="{28A0092B-C50C-407E-A947-70E740481C1C}">
                <a14:useLocalDpi xmlns:a14="http://schemas.microsoft.com/office/drawing/2010/main"/>
              </a:ext>
            </a:extLst>
          </a:blip>
          <a:srcRect l="10015" r="5709"/>
          <a:stretch/>
        </p:blipFill>
        <p:spPr>
          <a:xfrm>
            <a:off x="455228" y="306115"/>
            <a:ext cx="8691247" cy="6857999"/>
          </a:xfrm>
          <a:prstGeom prst="rect">
            <a:avLst/>
          </a:prstGeom>
        </p:spPr>
      </p:pic>
      <p:sp>
        <p:nvSpPr>
          <p:cNvPr id="2" name="Title 1"/>
          <p:cNvSpPr>
            <a:spLocks noGrp="1"/>
          </p:cNvSpPr>
          <p:nvPr>
            <p:ph type="title"/>
          </p:nvPr>
        </p:nvSpPr>
        <p:spPr>
          <a:xfrm>
            <a:off x="874986" y="721805"/>
            <a:ext cx="7694049" cy="272494"/>
          </a:xfrm>
        </p:spPr>
        <p:txBody>
          <a:bodyPr vert="horz" lIns="91440" tIns="45720" rIns="91440" bIns="45720" rtlCol="0" anchor="b">
            <a:normAutofit fontScale="90000"/>
          </a:bodyPr>
          <a:lstStyle/>
          <a:p>
            <a:r>
              <a:rPr lang="en-US" sz="5200" dirty="0">
                <a:solidFill>
                  <a:schemeClr val="bg1"/>
                </a:solidFill>
              </a:rPr>
              <a:t>Green Taxes - Overview</a:t>
            </a:r>
          </a:p>
        </p:txBody>
      </p:sp>
      <p:sp>
        <p:nvSpPr>
          <p:cNvPr id="23" name="Rectangle 22">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657A9F6A-BC1D-4C9E-9BE3-C7497A2AA9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40" y="73152"/>
            <a:ext cx="884223" cy="232963"/>
            <a:chOff x="1188720" y="73152"/>
            <a:chExt cx="1178966" cy="232963"/>
          </a:xfrm>
        </p:grpSpPr>
        <p:sp>
          <p:nvSpPr>
            <p:cNvPr id="26" name="Rectangle 64">
              <a:extLst>
                <a:ext uri="{FF2B5EF4-FFF2-40B4-BE49-F238E27FC236}">
                  <a16:creationId xmlns:a16="http://schemas.microsoft.com/office/drawing/2014/main" id="{027809ED-5DE3-494F-A280-6A371B66C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73E2BBD9-9647-42B1-A683-0A30BA65FF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D839F8D1-3578-47BB-A774-C373285137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5945941B-ECB6-43CA-9019-B10583743E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79885345-2271-4344-A4D1-2935078A74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BCFFA94E-F9BE-401C-ABA2-A9CF45280C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B3D7947B-48B6-43A7-99D8-A6B3D98C19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3DBCD25F-F864-414C-9AB9-26AE553B17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2075FAC6-F7C8-4E0B-9609-EC01A72F0F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8224C3F2-4222-4C4F-BFD6-CB5D02D8F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BE3B26FE-4188-4FC9-A39B-0769C1B36E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818F9337-8812-4117-B868-6E7B0D51C5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E0422CE2-E40B-437F-93E9-D97AB13299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7ADFF71D-87CE-4CCC-A7A3-B0E7AE8EF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0B824915-A223-4BA7-BC93-59327EC69F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8DB2D54C-0C09-4E26-A66C-486AEBC87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AE2144FF-6FF9-4E15-8439-13792A1FD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7F483164-F2C5-49DF-BE31-D6ADF8DD37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4">
              <a:extLst>
                <a:ext uri="{FF2B5EF4-FFF2-40B4-BE49-F238E27FC236}">
                  <a16:creationId xmlns:a16="http://schemas.microsoft.com/office/drawing/2014/main" id="{1AA63474-EEA6-42DA-99F3-6CA74F37A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id="{9A82580B-353A-487C-B4E0-384FD3E04B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4986" y="994299"/>
            <a:ext cx="7694050" cy="5572039"/>
          </a:xfrm>
          <a:prstGeom prst="rect">
            <a:avLst/>
          </a:prstGeom>
        </p:spPr>
        <p:txBody>
          <a:bodyPr vert="horz" lIns="91440" tIns="45720" rIns="91440" bIns="45720" rtlCol="0" anchor="ctr">
            <a:normAutofit lnSpcReduction="10000"/>
          </a:bodyPr>
          <a:lstStyle/>
          <a:p>
            <a:pPr marL="342900" indent="-228600">
              <a:lnSpc>
                <a:spcPct val="90000"/>
              </a:lnSpc>
              <a:spcAft>
                <a:spcPts val="1200"/>
              </a:spcAft>
              <a:buFont typeface="Arial" panose="020B0604020202020204" pitchFamily="34" charset="0"/>
              <a:buChar char="•"/>
            </a:pPr>
            <a:r>
              <a:rPr lang="en-US" sz="2300" dirty="0">
                <a:solidFill>
                  <a:schemeClr val="bg1"/>
                </a:solidFill>
              </a:rPr>
              <a:t>Definition: Excise taxes on environmental pollutants or on goods whose use produces such pollutants.  Most taxes go to government treasury.</a:t>
            </a:r>
          </a:p>
          <a:p>
            <a:pPr marL="342900" indent="-228600">
              <a:lnSpc>
                <a:spcPct val="90000"/>
              </a:lnSpc>
              <a:spcAft>
                <a:spcPts val="1200"/>
              </a:spcAft>
              <a:buFont typeface="Arial" panose="020B0604020202020204" pitchFamily="34" charset="0"/>
              <a:buChar char="•"/>
            </a:pPr>
            <a:r>
              <a:rPr lang="en-US" sz="2300" dirty="0">
                <a:solidFill>
                  <a:schemeClr val="bg1"/>
                </a:solidFill>
              </a:rPr>
              <a:t>Value: ability to both generate revenue and align incentives to reduce harmful private actions. </a:t>
            </a:r>
          </a:p>
          <a:p>
            <a:pPr marL="342900" indent="-228600">
              <a:lnSpc>
                <a:spcPct val="90000"/>
              </a:lnSpc>
              <a:spcAft>
                <a:spcPts val="1200"/>
              </a:spcAft>
              <a:buFont typeface="Arial" panose="020B0604020202020204" pitchFamily="34" charset="0"/>
              <a:buChar char="•"/>
            </a:pPr>
            <a:r>
              <a:rPr lang="en-US" sz="2300" dirty="0">
                <a:solidFill>
                  <a:schemeClr val="bg1"/>
                </a:solidFill>
              </a:rPr>
              <a:t>Economic Model: addresses market failures due to externalities; allows the price of the product or service to reflect the environmental impact</a:t>
            </a:r>
          </a:p>
          <a:p>
            <a:pPr marL="342900" indent="-228600">
              <a:lnSpc>
                <a:spcPct val="90000"/>
              </a:lnSpc>
              <a:spcAft>
                <a:spcPts val="1200"/>
              </a:spcAft>
              <a:buFont typeface="Arial" panose="020B0604020202020204" pitchFamily="34" charset="0"/>
              <a:buChar char="•"/>
            </a:pPr>
            <a:r>
              <a:rPr lang="en-US" sz="2300" dirty="0">
                <a:solidFill>
                  <a:schemeClr val="bg1"/>
                </a:solidFill>
              </a:rPr>
              <a:t>Other names: “Environmental Taxes”, “Pollution Taxes”, “Eco Taxes”</a:t>
            </a:r>
          </a:p>
          <a:p>
            <a:pPr marL="342900" indent="-228600">
              <a:lnSpc>
                <a:spcPct val="90000"/>
              </a:lnSpc>
              <a:spcAft>
                <a:spcPts val="1200"/>
              </a:spcAft>
              <a:buFont typeface="Arial" panose="020B0604020202020204" pitchFamily="34" charset="0"/>
              <a:buChar char="•"/>
            </a:pPr>
            <a:r>
              <a:rPr lang="en-US" sz="2300" dirty="0">
                <a:solidFill>
                  <a:schemeClr val="bg1"/>
                </a:solidFill>
              </a:rPr>
              <a:t>Examples </a:t>
            </a:r>
          </a:p>
          <a:p>
            <a:pPr marL="914400" lvl="1" indent="-228600">
              <a:lnSpc>
                <a:spcPct val="90000"/>
              </a:lnSpc>
              <a:spcAft>
                <a:spcPts val="1200"/>
              </a:spcAft>
              <a:buFont typeface="Arial" panose="020B0604020202020204" pitchFamily="34" charset="0"/>
              <a:buChar char="•"/>
            </a:pPr>
            <a:r>
              <a:rPr lang="en-US" sz="2300" dirty="0">
                <a:solidFill>
                  <a:schemeClr val="bg1"/>
                </a:solidFill>
              </a:rPr>
              <a:t>Fuel / Carbon</a:t>
            </a:r>
          </a:p>
          <a:p>
            <a:pPr marL="914400" lvl="1" indent="-228600">
              <a:lnSpc>
                <a:spcPct val="90000"/>
              </a:lnSpc>
              <a:spcAft>
                <a:spcPts val="1200"/>
              </a:spcAft>
              <a:buFont typeface="Arial" panose="020B0604020202020204" pitchFamily="34" charset="0"/>
              <a:buChar char="•"/>
            </a:pPr>
            <a:r>
              <a:rPr lang="en-US" sz="2300" dirty="0">
                <a:solidFill>
                  <a:schemeClr val="bg1"/>
                </a:solidFill>
              </a:rPr>
              <a:t>Pesticides </a:t>
            </a:r>
          </a:p>
          <a:p>
            <a:pPr marL="914400" lvl="1" indent="-228600">
              <a:lnSpc>
                <a:spcPct val="90000"/>
              </a:lnSpc>
              <a:spcAft>
                <a:spcPts val="1200"/>
              </a:spcAft>
              <a:buFont typeface="Arial" panose="020B0604020202020204" pitchFamily="34" charset="0"/>
              <a:buChar char="•"/>
            </a:pPr>
            <a:r>
              <a:rPr lang="en-US" sz="2300" dirty="0">
                <a:solidFill>
                  <a:schemeClr val="bg1"/>
                </a:solidFill>
              </a:rPr>
              <a:t>Tourist Tax</a:t>
            </a:r>
          </a:p>
        </p:txBody>
      </p:sp>
      <p:sp>
        <p:nvSpPr>
          <p:cNvPr id="10" name="TextBox 9">
            <a:extLst>
              <a:ext uri="{FF2B5EF4-FFF2-40B4-BE49-F238E27FC236}">
                <a16:creationId xmlns:a16="http://schemas.microsoft.com/office/drawing/2014/main" id="{81DFC247-2736-4266-8234-70E83C576660}"/>
              </a:ext>
            </a:extLst>
          </p:cNvPr>
          <p:cNvSpPr txBox="1"/>
          <p:nvPr/>
        </p:nvSpPr>
        <p:spPr>
          <a:xfrm>
            <a:off x="20" y="6632028"/>
            <a:ext cx="3909828" cy="246221"/>
          </a:xfrm>
          <a:prstGeom prst="rect">
            <a:avLst/>
          </a:prstGeom>
          <a:noFill/>
        </p:spPr>
        <p:txBody>
          <a:bodyPr wrap="square" rtlCol="0">
            <a:spAutoFit/>
          </a:bodyPr>
          <a:lstStyle/>
          <a:p>
            <a:pPr>
              <a:spcAft>
                <a:spcPts val="600"/>
              </a:spcAft>
            </a:pPr>
            <a:r>
              <a:rPr lang="en-US" sz="1000" dirty="0">
                <a:solidFill>
                  <a:schemeClr val="bg1"/>
                </a:solidFill>
              </a:rPr>
              <a:t>Photo Courtesy of </a:t>
            </a:r>
            <a:r>
              <a:rPr lang="en-US" sz="1000" cap="all" dirty="0">
                <a:solidFill>
                  <a:schemeClr val="bg1"/>
                </a:solidFill>
              </a:rPr>
              <a:t>KATERINA KATOPIS</a:t>
            </a:r>
            <a:endParaRPr lang="en-US" sz="1000">
              <a:solidFill>
                <a:schemeClr val="bg1"/>
              </a:solidFill>
            </a:endParaRPr>
          </a:p>
        </p:txBody>
      </p:sp>
    </p:spTree>
    <p:extLst>
      <p:ext uri="{BB962C8B-B14F-4D97-AF65-F5344CB8AC3E}">
        <p14:creationId xmlns:p14="http://schemas.microsoft.com/office/powerpoint/2010/main" val="3344974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75A45CE-7164-4413-9B69-6C911D3E6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Water next to the ocean&#10;&#10;Description automatically generated">
            <a:extLst>
              <a:ext uri="{FF2B5EF4-FFF2-40B4-BE49-F238E27FC236}">
                <a16:creationId xmlns:a16="http://schemas.microsoft.com/office/drawing/2014/main" id="{037065AD-34D0-4B06-9656-934AF6F7FF19}"/>
              </a:ext>
            </a:extLst>
          </p:cNvPr>
          <p:cNvPicPr>
            <a:picLocks noChangeAspect="1"/>
          </p:cNvPicPr>
          <p:nvPr/>
        </p:nvPicPr>
        <p:blipFill rotWithShape="1">
          <a:blip r:embed="rId3" cstate="screen">
            <a:alphaModFix amt="55000"/>
            <a:extLst>
              <a:ext uri="{28A0092B-C50C-407E-A947-70E740481C1C}">
                <a14:useLocalDpi xmlns:a14="http://schemas.microsoft.com/office/drawing/2010/main"/>
              </a:ext>
            </a:extLst>
          </a:blip>
          <a:srcRect l="10015" r="5709"/>
          <a:stretch/>
        </p:blipFill>
        <p:spPr>
          <a:xfrm>
            <a:off x="452753" y="-1"/>
            <a:ext cx="8691247" cy="6857999"/>
          </a:xfrm>
          <a:prstGeom prst="rect">
            <a:avLst/>
          </a:prstGeom>
        </p:spPr>
      </p:pic>
      <p:sp>
        <p:nvSpPr>
          <p:cNvPr id="9" name="Title 1">
            <a:extLst>
              <a:ext uri="{FF2B5EF4-FFF2-40B4-BE49-F238E27FC236}">
                <a16:creationId xmlns:a16="http://schemas.microsoft.com/office/drawing/2014/main" id="{6E7496BA-68D8-4075-839C-0DA17BED4BCC}"/>
              </a:ext>
            </a:extLst>
          </p:cNvPr>
          <p:cNvSpPr>
            <a:spLocks noGrp="1"/>
          </p:cNvSpPr>
          <p:nvPr>
            <p:ph type="title"/>
          </p:nvPr>
        </p:nvSpPr>
        <p:spPr>
          <a:xfrm>
            <a:off x="447014" y="81659"/>
            <a:ext cx="9334579" cy="985624"/>
          </a:xfrm>
        </p:spPr>
        <p:txBody>
          <a:bodyPr vert="horz" lIns="91440" tIns="45720" rIns="91440" bIns="45720" rtlCol="0" anchor="b">
            <a:normAutofit/>
          </a:bodyPr>
          <a:lstStyle/>
          <a:p>
            <a:r>
              <a:rPr lang="en-US" sz="4800" dirty="0">
                <a:solidFill>
                  <a:schemeClr val="bg1"/>
                </a:solidFill>
              </a:rPr>
              <a:t>Green Taxes – How do they work?</a:t>
            </a:r>
          </a:p>
        </p:txBody>
      </p:sp>
      <p:sp>
        <p:nvSpPr>
          <p:cNvPr id="21"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57A9F6A-BC1D-4C9E-9BE3-C7497A2AA9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40" y="73152"/>
            <a:ext cx="884223" cy="232963"/>
            <a:chOff x="1188720" y="73152"/>
            <a:chExt cx="1178966" cy="232963"/>
          </a:xfrm>
        </p:grpSpPr>
        <p:sp>
          <p:nvSpPr>
            <p:cNvPr id="24" name="Rectangle 64">
              <a:extLst>
                <a:ext uri="{FF2B5EF4-FFF2-40B4-BE49-F238E27FC236}">
                  <a16:creationId xmlns:a16="http://schemas.microsoft.com/office/drawing/2014/main" id="{027809ED-5DE3-494F-A280-6A371B66C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73E2BBD9-9647-42B1-A683-0A30BA65FF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D839F8D1-3578-47BB-A774-C373285137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5945941B-ECB6-43CA-9019-B10583743E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79885345-2271-4344-A4D1-2935078A74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BCFFA94E-F9BE-401C-ABA2-A9CF45280C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B3D7947B-48B6-43A7-99D8-A6B3D98C19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3DBCD25F-F864-414C-9AB9-26AE553B17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075FAC6-F7C8-4E0B-9609-EC01A72F0F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8224C3F2-4222-4C4F-BFD6-CB5D02D8F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BE3B26FE-4188-4FC9-A39B-0769C1B36E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818F9337-8812-4117-B868-6E7B0D51C5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E0422CE2-E40B-437F-93E9-D97AB13299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7ADFF71D-87CE-4CCC-A7A3-B0E7AE8EF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0B824915-A223-4BA7-BC93-59327EC69F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8DB2D54C-0C09-4E26-A66C-486AEBC87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AE2144FF-6FF9-4E15-8439-13792A1FD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7F483164-F2C5-49DF-BE31-D6ADF8DD37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AA63474-EEA6-42DA-99F3-6CA74F37A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9A82580B-353A-487C-B4E0-384FD3E04B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5333AD4-DA47-4C8F-997A-5933DE4AA7F0}"/>
              </a:ext>
            </a:extLst>
          </p:cNvPr>
          <p:cNvSpPr txBox="1"/>
          <p:nvPr/>
        </p:nvSpPr>
        <p:spPr>
          <a:xfrm>
            <a:off x="891540" y="1430802"/>
            <a:ext cx="7694050" cy="4858909"/>
          </a:xfrm>
          <a:prstGeom prst="rect">
            <a:avLst/>
          </a:prstGeom>
        </p:spPr>
        <p:txBody>
          <a:bodyPr vert="horz" lIns="91440" tIns="45720" rIns="91440" bIns="45720" rtlCol="0" anchor="ctr">
            <a:noAutofit/>
          </a:bodyPr>
          <a:lstStyle/>
          <a:p>
            <a:pPr marL="342900" indent="-228600">
              <a:lnSpc>
                <a:spcPct val="90000"/>
              </a:lnSpc>
              <a:spcAft>
                <a:spcPts val="1200"/>
              </a:spcAft>
              <a:buFont typeface="Arial" panose="020B0604020202020204" pitchFamily="34" charset="0"/>
              <a:buChar char="•"/>
            </a:pPr>
            <a:r>
              <a:rPr lang="en-US" sz="2100" dirty="0">
                <a:solidFill>
                  <a:schemeClr val="bg1"/>
                </a:solidFill>
              </a:rPr>
              <a:t>While taxes primarily address market failures by increasing the price of pollution, they may also serve to help change consumption behaviors towards those that are more beneficial to the environment  - e.g. consuming less fossil fuel or fewer plastic bags.</a:t>
            </a:r>
          </a:p>
          <a:p>
            <a:pPr marL="342900" indent="-228600">
              <a:lnSpc>
                <a:spcPct val="90000"/>
              </a:lnSpc>
              <a:spcAft>
                <a:spcPts val="1200"/>
              </a:spcAft>
              <a:buFont typeface="Arial" panose="020B0604020202020204" pitchFamily="34" charset="0"/>
              <a:buChar char="•"/>
            </a:pPr>
            <a:r>
              <a:rPr lang="en-US" sz="2100" dirty="0">
                <a:solidFill>
                  <a:schemeClr val="bg1"/>
                </a:solidFill>
              </a:rPr>
              <a:t>Key design considerations:</a:t>
            </a:r>
          </a:p>
          <a:p>
            <a:pPr marL="742950" lvl="1" indent="-228600">
              <a:lnSpc>
                <a:spcPct val="90000"/>
              </a:lnSpc>
              <a:spcAft>
                <a:spcPts val="1200"/>
              </a:spcAft>
              <a:buFont typeface="Arial" panose="020B0604020202020204" pitchFamily="34" charset="0"/>
              <a:buChar char="•"/>
            </a:pPr>
            <a:r>
              <a:rPr lang="en-US" sz="2100" dirty="0">
                <a:solidFill>
                  <a:schemeClr val="bg1"/>
                </a:solidFill>
              </a:rPr>
              <a:t>Price elasticity of the good – how sensitive are buyers to price? </a:t>
            </a:r>
          </a:p>
          <a:p>
            <a:pPr marL="742950" lvl="1" indent="-228600">
              <a:lnSpc>
                <a:spcPct val="90000"/>
              </a:lnSpc>
              <a:spcAft>
                <a:spcPts val="1200"/>
              </a:spcAft>
              <a:buFont typeface="Arial" panose="020B0604020202020204" pitchFamily="34" charset="0"/>
              <a:buChar char="•"/>
            </a:pPr>
            <a:r>
              <a:rPr lang="en-US" sz="2100" dirty="0">
                <a:solidFill>
                  <a:schemeClr val="bg1"/>
                </a:solidFill>
              </a:rPr>
              <a:t>Costs of implementation of the tax – do revenues justify costs? </a:t>
            </a:r>
          </a:p>
          <a:p>
            <a:pPr marL="742950" lvl="1" indent="-228600">
              <a:lnSpc>
                <a:spcPct val="90000"/>
              </a:lnSpc>
              <a:spcAft>
                <a:spcPts val="1200"/>
              </a:spcAft>
              <a:buFont typeface="Arial" panose="020B0604020202020204" pitchFamily="34" charset="0"/>
              <a:buChar char="•"/>
            </a:pPr>
            <a:r>
              <a:rPr lang="en-US" sz="2100" dirty="0">
                <a:solidFill>
                  <a:schemeClr val="bg1"/>
                </a:solidFill>
              </a:rPr>
              <a:t>Tax rate – should be set according to objectives (i.e. raise revenue/change behavior)</a:t>
            </a:r>
          </a:p>
          <a:p>
            <a:pPr marL="742950" lvl="1" indent="-228600">
              <a:lnSpc>
                <a:spcPct val="90000"/>
              </a:lnSpc>
              <a:spcAft>
                <a:spcPts val="1200"/>
              </a:spcAft>
              <a:buFont typeface="Arial" panose="020B0604020202020204" pitchFamily="34" charset="0"/>
              <a:buChar char="•"/>
            </a:pPr>
            <a:r>
              <a:rPr lang="en-US" sz="2100" dirty="0">
                <a:solidFill>
                  <a:schemeClr val="bg1"/>
                </a:solidFill>
              </a:rPr>
              <a:t>Size of the tax base</a:t>
            </a:r>
          </a:p>
          <a:p>
            <a:pPr marL="742950" lvl="1" indent="-228600">
              <a:lnSpc>
                <a:spcPct val="90000"/>
              </a:lnSpc>
              <a:spcAft>
                <a:spcPts val="1200"/>
              </a:spcAft>
              <a:buFont typeface="Arial" panose="020B0604020202020204" pitchFamily="34" charset="0"/>
              <a:buChar char="•"/>
            </a:pPr>
            <a:r>
              <a:rPr lang="en-US" sz="2100" dirty="0">
                <a:solidFill>
                  <a:schemeClr val="bg1"/>
                </a:solidFill>
              </a:rPr>
              <a:t>Impact of the tax on individuals – issues of equity and fairness.</a:t>
            </a:r>
          </a:p>
          <a:p>
            <a:pPr marL="342900" indent="-228600">
              <a:lnSpc>
                <a:spcPct val="90000"/>
              </a:lnSpc>
              <a:spcAft>
                <a:spcPts val="1200"/>
              </a:spcAft>
              <a:buFont typeface="Arial" panose="020B0604020202020204" pitchFamily="34" charset="0"/>
              <a:buChar char="•"/>
            </a:pPr>
            <a:r>
              <a:rPr lang="en-US" sz="2100" dirty="0">
                <a:solidFill>
                  <a:schemeClr val="bg1"/>
                </a:solidFill>
              </a:rPr>
              <a:t>‘Earmarking’ of funds</a:t>
            </a:r>
          </a:p>
        </p:txBody>
      </p:sp>
      <p:sp>
        <p:nvSpPr>
          <p:cNvPr id="10" name="TextBox 9">
            <a:extLst>
              <a:ext uri="{FF2B5EF4-FFF2-40B4-BE49-F238E27FC236}">
                <a16:creationId xmlns:a16="http://schemas.microsoft.com/office/drawing/2014/main" id="{468FC119-447E-454A-ACDB-E7E9C806734A}"/>
              </a:ext>
            </a:extLst>
          </p:cNvPr>
          <p:cNvSpPr txBox="1"/>
          <p:nvPr/>
        </p:nvSpPr>
        <p:spPr>
          <a:xfrm>
            <a:off x="7396679" y="6653230"/>
            <a:ext cx="1745035" cy="215444"/>
          </a:xfrm>
          <a:prstGeom prst="rect">
            <a:avLst/>
          </a:prstGeom>
          <a:noFill/>
        </p:spPr>
        <p:txBody>
          <a:bodyPr wrap="square" rtlCol="0">
            <a:spAutoFit/>
          </a:bodyPr>
          <a:lstStyle/>
          <a:p>
            <a:pPr>
              <a:spcAft>
                <a:spcPts val="600"/>
              </a:spcAft>
            </a:pPr>
            <a:r>
              <a:rPr lang="en-US" sz="800" dirty="0">
                <a:solidFill>
                  <a:schemeClr val="bg1"/>
                </a:solidFill>
              </a:rPr>
              <a:t>Photo Courtesy of </a:t>
            </a:r>
            <a:r>
              <a:rPr lang="en-US" sz="800" cap="all" dirty="0">
                <a:solidFill>
                  <a:schemeClr val="bg1"/>
                </a:solidFill>
              </a:rPr>
              <a:t>KATERINA KATOPIS</a:t>
            </a:r>
            <a:endParaRPr lang="en-US" sz="800" dirty="0">
              <a:solidFill>
                <a:schemeClr val="bg1"/>
              </a:solidFill>
            </a:endParaRPr>
          </a:p>
        </p:txBody>
      </p:sp>
    </p:spTree>
    <p:extLst>
      <p:ext uri="{BB962C8B-B14F-4D97-AF65-F5344CB8AC3E}">
        <p14:creationId xmlns:p14="http://schemas.microsoft.com/office/powerpoint/2010/main" val="147989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FAFBA-18D6-4733-95C3-630F21713A0A}"/>
              </a:ext>
            </a:extLst>
          </p:cNvPr>
          <p:cNvSpPr>
            <a:spLocks noGrp="1"/>
          </p:cNvSpPr>
          <p:nvPr>
            <p:ph type="title"/>
          </p:nvPr>
        </p:nvSpPr>
        <p:spPr>
          <a:xfrm>
            <a:off x="457200" y="178676"/>
            <a:ext cx="8229600" cy="964324"/>
          </a:xfrm>
        </p:spPr>
        <p:txBody>
          <a:bodyPr/>
          <a:lstStyle/>
          <a:p>
            <a:pPr algn="ctr"/>
            <a:r>
              <a:rPr lang="en-US" dirty="0"/>
              <a:t>Elements of Green Taxes</a:t>
            </a:r>
          </a:p>
        </p:txBody>
      </p:sp>
      <p:sp>
        <p:nvSpPr>
          <p:cNvPr id="3" name="Content Placeholder 2">
            <a:extLst>
              <a:ext uri="{FF2B5EF4-FFF2-40B4-BE49-F238E27FC236}">
                <a16:creationId xmlns:a16="http://schemas.microsoft.com/office/drawing/2014/main" id="{92E582CB-CD75-4D68-B436-EEA87E27CC84}"/>
              </a:ext>
            </a:extLst>
          </p:cNvPr>
          <p:cNvSpPr>
            <a:spLocks noGrp="1"/>
          </p:cNvSpPr>
          <p:nvPr>
            <p:ph idx="1"/>
          </p:nvPr>
        </p:nvSpPr>
        <p:spPr>
          <a:xfrm>
            <a:off x="128588" y="1137443"/>
            <a:ext cx="2871787" cy="4525963"/>
          </a:xfrm>
        </p:spPr>
        <p:txBody>
          <a:bodyPr/>
          <a:lstStyle/>
          <a:p>
            <a:pPr marL="0" indent="0">
              <a:buNone/>
            </a:pPr>
            <a:r>
              <a:rPr lang="en-US" sz="2000" dirty="0"/>
              <a:t>Economic Model: Polluter pays principle, Pigouvian Taxes</a:t>
            </a:r>
          </a:p>
          <a:p>
            <a:pPr marL="0" indent="0">
              <a:buNone/>
            </a:pPr>
            <a:endParaRPr lang="en-US" dirty="0"/>
          </a:p>
        </p:txBody>
      </p:sp>
      <p:graphicFrame>
        <p:nvGraphicFramePr>
          <p:cNvPr id="4" name="Content Placeholder 6">
            <a:extLst>
              <a:ext uri="{FF2B5EF4-FFF2-40B4-BE49-F238E27FC236}">
                <a16:creationId xmlns:a16="http://schemas.microsoft.com/office/drawing/2014/main" id="{561A1129-CAB5-4617-B468-4C4B503CED81}"/>
              </a:ext>
            </a:extLst>
          </p:cNvPr>
          <p:cNvGraphicFramePr>
            <a:graphicFrameLocks/>
          </p:cNvGraphicFramePr>
          <p:nvPr>
            <p:extLst>
              <p:ext uri="{D42A27DB-BD31-4B8C-83A1-F6EECF244321}">
                <p14:modId xmlns:p14="http://schemas.microsoft.com/office/powerpoint/2010/main" val="1904758522"/>
              </p:ext>
            </p:extLst>
          </p:nvPr>
        </p:nvGraphicFramePr>
        <p:xfrm>
          <a:off x="1072055" y="942975"/>
          <a:ext cx="7943357" cy="5793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68F25027-DB67-436C-9779-EA9C4323E58A}"/>
              </a:ext>
            </a:extLst>
          </p:cNvPr>
          <p:cNvSpPr txBox="1"/>
          <p:nvPr/>
        </p:nvSpPr>
        <p:spPr>
          <a:xfrm>
            <a:off x="457200" y="2076226"/>
            <a:ext cx="3749040" cy="1323439"/>
          </a:xfrm>
          <a:prstGeom prst="rect">
            <a:avLst/>
          </a:prstGeom>
          <a:noFill/>
        </p:spPr>
        <p:txBody>
          <a:bodyPr wrap="square" rtlCol="0">
            <a:spAutoFit/>
          </a:bodyPr>
          <a:lstStyle/>
          <a:p>
            <a:pPr lvl="0"/>
            <a:endParaRPr lang="en-US" dirty="0"/>
          </a:p>
          <a:p>
            <a:pPr lvl="0"/>
            <a:r>
              <a:rPr lang="en-US" sz="2200" dirty="0"/>
              <a:t>Annual or revenue-based payments</a:t>
            </a:r>
          </a:p>
          <a:p>
            <a:endParaRPr lang="en-US" dirty="0"/>
          </a:p>
        </p:txBody>
      </p:sp>
      <p:sp>
        <p:nvSpPr>
          <p:cNvPr id="6" name="TextBox 5">
            <a:extLst>
              <a:ext uri="{FF2B5EF4-FFF2-40B4-BE49-F238E27FC236}">
                <a16:creationId xmlns:a16="http://schemas.microsoft.com/office/drawing/2014/main" id="{D94C80A2-51DF-435D-9EA1-561AB37001F8}"/>
              </a:ext>
            </a:extLst>
          </p:cNvPr>
          <p:cNvSpPr txBox="1"/>
          <p:nvPr/>
        </p:nvSpPr>
        <p:spPr>
          <a:xfrm>
            <a:off x="1247887" y="4463077"/>
            <a:ext cx="3409165" cy="1261884"/>
          </a:xfrm>
          <a:prstGeom prst="rect">
            <a:avLst/>
          </a:prstGeom>
          <a:noFill/>
        </p:spPr>
        <p:txBody>
          <a:bodyPr wrap="square" rtlCol="0">
            <a:spAutoFit/>
          </a:bodyPr>
          <a:lstStyle/>
          <a:p>
            <a:pPr lvl="0"/>
            <a:endParaRPr lang="en-US" dirty="0"/>
          </a:p>
          <a:p>
            <a:pPr lvl="0"/>
            <a:endParaRPr lang="en-US" dirty="0"/>
          </a:p>
          <a:p>
            <a:pPr lvl="0"/>
            <a:r>
              <a:rPr lang="en-US" sz="2200" dirty="0"/>
              <a:t>National Budget</a:t>
            </a:r>
          </a:p>
          <a:p>
            <a:endParaRPr lang="en-US" dirty="0"/>
          </a:p>
        </p:txBody>
      </p:sp>
      <p:sp>
        <p:nvSpPr>
          <p:cNvPr id="7" name="TextBox 6">
            <a:extLst>
              <a:ext uri="{FF2B5EF4-FFF2-40B4-BE49-F238E27FC236}">
                <a16:creationId xmlns:a16="http://schemas.microsoft.com/office/drawing/2014/main" id="{949367F2-61B9-4385-B3A3-4189F8CC6F71}"/>
              </a:ext>
            </a:extLst>
          </p:cNvPr>
          <p:cNvSpPr txBox="1"/>
          <p:nvPr/>
        </p:nvSpPr>
        <p:spPr>
          <a:xfrm>
            <a:off x="6382995" y="4801631"/>
            <a:ext cx="1688950" cy="984885"/>
          </a:xfrm>
          <a:prstGeom prst="rect">
            <a:avLst/>
          </a:prstGeom>
          <a:noFill/>
        </p:spPr>
        <p:txBody>
          <a:bodyPr wrap="square" rtlCol="0">
            <a:spAutoFit/>
          </a:bodyPr>
          <a:lstStyle/>
          <a:p>
            <a:pPr lvl="0"/>
            <a:endParaRPr lang="en-US" dirty="0"/>
          </a:p>
          <a:p>
            <a:pPr lvl="0"/>
            <a:r>
              <a:rPr lang="en-US" sz="2200" dirty="0"/>
              <a:t>Green Taxes</a:t>
            </a:r>
          </a:p>
          <a:p>
            <a:endParaRPr lang="en-US" dirty="0"/>
          </a:p>
        </p:txBody>
      </p:sp>
      <p:sp>
        <p:nvSpPr>
          <p:cNvPr id="8" name="TextBox 7">
            <a:extLst>
              <a:ext uri="{FF2B5EF4-FFF2-40B4-BE49-F238E27FC236}">
                <a16:creationId xmlns:a16="http://schemas.microsoft.com/office/drawing/2014/main" id="{DB18FF9E-A198-48D3-822C-744613AA503A}"/>
              </a:ext>
            </a:extLst>
          </p:cNvPr>
          <p:cNvSpPr txBox="1"/>
          <p:nvPr/>
        </p:nvSpPr>
        <p:spPr>
          <a:xfrm>
            <a:off x="6293224" y="1987430"/>
            <a:ext cx="1778885" cy="984885"/>
          </a:xfrm>
          <a:prstGeom prst="rect">
            <a:avLst/>
          </a:prstGeom>
          <a:noFill/>
        </p:spPr>
        <p:txBody>
          <a:bodyPr wrap="none" rtlCol="0">
            <a:spAutoFit/>
          </a:bodyPr>
          <a:lstStyle/>
          <a:p>
            <a:pPr lvl="0"/>
            <a:endParaRPr lang="en-US" dirty="0"/>
          </a:p>
          <a:p>
            <a:pPr lvl="0"/>
            <a:r>
              <a:rPr lang="en-US" sz="2200" dirty="0"/>
              <a:t>Price Changes</a:t>
            </a:r>
          </a:p>
          <a:p>
            <a:endParaRPr lang="en-US" dirty="0"/>
          </a:p>
        </p:txBody>
      </p:sp>
    </p:spTree>
    <p:extLst>
      <p:ext uri="{BB962C8B-B14F-4D97-AF65-F5344CB8AC3E}">
        <p14:creationId xmlns:p14="http://schemas.microsoft.com/office/powerpoint/2010/main" val="3900506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75A45CE-7164-4413-9B69-6C911D3E6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Water next to the ocean&#10;&#10;Description automatically generated">
            <a:extLst>
              <a:ext uri="{FF2B5EF4-FFF2-40B4-BE49-F238E27FC236}">
                <a16:creationId xmlns:a16="http://schemas.microsoft.com/office/drawing/2014/main" id="{831A7EF4-B530-401E-9834-D5BACD20BF84}"/>
              </a:ext>
            </a:extLst>
          </p:cNvPr>
          <p:cNvPicPr>
            <a:picLocks noChangeAspect="1"/>
          </p:cNvPicPr>
          <p:nvPr/>
        </p:nvPicPr>
        <p:blipFill rotWithShape="1">
          <a:blip r:embed="rId3" cstate="screen">
            <a:alphaModFix amt="55000"/>
            <a:extLst>
              <a:ext uri="{28A0092B-C50C-407E-A947-70E740481C1C}">
                <a14:useLocalDpi xmlns:a14="http://schemas.microsoft.com/office/drawing/2010/main"/>
              </a:ext>
            </a:extLst>
          </a:blip>
          <a:srcRect l="10015" r="5709"/>
          <a:stretch/>
        </p:blipFill>
        <p:spPr>
          <a:xfrm>
            <a:off x="448087" y="-1"/>
            <a:ext cx="8691247" cy="6857999"/>
          </a:xfrm>
          <a:prstGeom prst="rect">
            <a:avLst/>
          </a:prstGeom>
        </p:spPr>
      </p:pic>
      <p:sp>
        <p:nvSpPr>
          <p:cNvPr id="9" name="Title 1">
            <a:extLst>
              <a:ext uri="{FF2B5EF4-FFF2-40B4-BE49-F238E27FC236}">
                <a16:creationId xmlns:a16="http://schemas.microsoft.com/office/drawing/2014/main" id="{D55A76AF-3FFD-4E6A-8F05-86BF116289D5}"/>
              </a:ext>
            </a:extLst>
          </p:cNvPr>
          <p:cNvSpPr>
            <a:spLocks noGrp="1"/>
          </p:cNvSpPr>
          <p:nvPr>
            <p:ph type="title"/>
          </p:nvPr>
        </p:nvSpPr>
        <p:spPr>
          <a:xfrm>
            <a:off x="874986" y="721805"/>
            <a:ext cx="7694049" cy="1020814"/>
          </a:xfrm>
        </p:spPr>
        <p:txBody>
          <a:bodyPr vert="horz" lIns="91440" tIns="45720" rIns="91440" bIns="45720" rtlCol="0" anchor="b">
            <a:normAutofit fontScale="90000"/>
          </a:bodyPr>
          <a:lstStyle/>
          <a:p>
            <a:r>
              <a:rPr lang="en-US" sz="5200" dirty="0">
                <a:solidFill>
                  <a:schemeClr val="bg1"/>
                </a:solidFill>
              </a:rPr>
              <a:t>Green Taxes – Conservation Activity Relevance</a:t>
            </a:r>
          </a:p>
        </p:txBody>
      </p:sp>
      <p:sp>
        <p:nvSpPr>
          <p:cNvPr id="21"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57A9F6A-BC1D-4C9E-9BE3-C7497A2AA9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40" y="73152"/>
            <a:ext cx="884223" cy="232963"/>
            <a:chOff x="1188720" y="73152"/>
            <a:chExt cx="1178966" cy="232963"/>
          </a:xfrm>
        </p:grpSpPr>
        <p:sp>
          <p:nvSpPr>
            <p:cNvPr id="24" name="Rectangle 64">
              <a:extLst>
                <a:ext uri="{FF2B5EF4-FFF2-40B4-BE49-F238E27FC236}">
                  <a16:creationId xmlns:a16="http://schemas.microsoft.com/office/drawing/2014/main" id="{027809ED-5DE3-494F-A280-6A371B66C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73E2BBD9-9647-42B1-A683-0A30BA65FF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D839F8D1-3578-47BB-A774-C373285137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5945941B-ECB6-43CA-9019-B10583743E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79885345-2271-4344-A4D1-2935078A74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BCFFA94E-F9BE-401C-ABA2-A9CF45280C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B3D7947B-48B6-43A7-99D8-A6B3D98C19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3DBCD25F-F864-414C-9AB9-26AE553B17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075FAC6-F7C8-4E0B-9609-EC01A72F0F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8224C3F2-4222-4C4F-BFD6-CB5D02D8F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BE3B26FE-4188-4FC9-A39B-0769C1B36E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818F9337-8812-4117-B868-6E7B0D51C5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E0422CE2-E40B-437F-93E9-D97AB13299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7ADFF71D-87CE-4CCC-A7A3-B0E7AE8EF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0B824915-A223-4BA7-BC93-59327EC69F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8DB2D54C-0C09-4E26-A66C-486AEBC87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AE2144FF-6FF9-4E15-8439-13792A1FD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7F483164-F2C5-49DF-BE31-D6ADF8DD37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AA63474-EEA6-42DA-99F3-6CA74F37A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9A82580B-353A-487C-B4E0-384FD3E04B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5333AD4-DA47-4C8F-997A-5933DE4AA7F0}"/>
              </a:ext>
            </a:extLst>
          </p:cNvPr>
          <p:cNvSpPr txBox="1"/>
          <p:nvPr/>
        </p:nvSpPr>
        <p:spPr>
          <a:xfrm>
            <a:off x="874986" y="1605517"/>
            <a:ext cx="7694050" cy="4960822"/>
          </a:xfrm>
          <a:prstGeom prst="rect">
            <a:avLst/>
          </a:prstGeom>
        </p:spPr>
        <p:txBody>
          <a:bodyPr vert="horz" lIns="91440" tIns="45720" rIns="91440" bIns="45720" rtlCol="0" anchor="ctr">
            <a:normAutofit/>
          </a:bodyPr>
          <a:lstStyle/>
          <a:p>
            <a:pPr marL="342900" indent="-228600">
              <a:lnSpc>
                <a:spcPct val="90000"/>
              </a:lnSpc>
              <a:spcAft>
                <a:spcPts val="1200"/>
              </a:spcAft>
              <a:buFont typeface="Arial" panose="020B0604020202020204" pitchFamily="34" charset="0"/>
              <a:buChar char="•"/>
            </a:pPr>
            <a:r>
              <a:rPr lang="en-US" sz="2400" dirty="0">
                <a:solidFill>
                  <a:schemeClr val="bg1"/>
                </a:solidFill>
              </a:rPr>
              <a:t>Earmarked taxes can help finance the management and operational costs of Marine Protected Areas</a:t>
            </a:r>
          </a:p>
          <a:p>
            <a:pPr marL="342900" indent="-228600">
              <a:lnSpc>
                <a:spcPct val="90000"/>
              </a:lnSpc>
              <a:spcAft>
                <a:spcPts val="1200"/>
              </a:spcAft>
              <a:buFont typeface="Arial" panose="020B0604020202020204" pitchFamily="34" charset="0"/>
              <a:buChar char="•"/>
            </a:pPr>
            <a:r>
              <a:rPr lang="en-US" sz="2400" dirty="0">
                <a:solidFill>
                  <a:schemeClr val="bg1"/>
                </a:solidFill>
              </a:rPr>
              <a:t>Can also be used to deter harmful activities from occurring in high frequency (i.e. pollution)</a:t>
            </a:r>
          </a:p>
          <a:p>
            <a:pPr marL="342900" indent="-228600">
              <a:lnSpc>
                <a:spcPct val="90000"/>
              </a:lnSpc>
              <a:spcAft>
                <a:spcPts val="1200"/>
              </a:spcAft>
              <a:buFont typeface="Arial" panose="020B0604020202020204" pitchFamily="34" charset="0"/>
              <a:buChar char="•"/>
            </a:pPr>
            <a:r>
              <a:rPr lang="en-US" sz="2400" dirty="0">
                <a:solidFill>
                  <a:schemeClr val="bg1"/>
                </a:solidFill>
              </a:rPr>
              <a:t>Can encourage the development of sustainable fisheries and restoration of coral ecosystems</a:t>
            </a:r>
          </a:p>
          <a:p>
            <a:pPr marL="342900" indent="-228600">
              <a:lnSpc>
                <a:spcPct val="90000"/>
              </a:lnSpc>
              <a:spcAft>
                <a:spcPts val="1200"/>
              </a:spcAft>
              <a:buFont typeface="Arial" panose="020B0604020202020204" pitchFamily="34" charset="0"/>
              <a:buChar char="•"/>
            </a:pPr>
            <a:r>
              <a:rPr lang="en-US" sz="2400" dirty="0">
                <a:solidFill>
                  <a:schemeClr val="bg1"/>
                </a:solidFill>
              </a:rPr>
              <a:t>Green taxes can simultaneously alleviate harmful external influences on coral ecosystems while also generating revenue that be used to extend protected areas within which reefs reside</a:t>
            </a:r>
          </a:p>
        </p:txBody>
      </p:sp>
      <p:sp>
        <p:nvSpPr>
          <p:cNvPr id="10" name="TextBox 9">
            <a:extLst>
              <a:ext uri="{FF2B5EF4-FFF2-40B4-BE49-F238E27FC236}">
                <a16:creationId xmlns:a16="http://schemas.microsoft.com/office/drawing/2014/main" id="{06BBD31F-7A81-4241-A3EE-944B0CFF1E59}"/>
              </a:ext>
            </a:extLst>
          </p:cNvPr>
          <p:cNvSpPr txBox="1"/>
          <p:nvPr/>
        </p:nvSpPr>
        <p:spPr>
          <a:xfrm>
            <a:off x="20" y="6632028"/>
            <a:ext cx="3909828" cy="246221"/>
          </a:xfrm>
          <a:prstGeom prst="rect">
            <a:avLst/>
          </a:prstGeom>
          <a:noFill/>
        </p:spPr>
        <p:txBody>
          <a:bodyPr wrap="square" rtlCol="0">
            <a:spAutoFit/>
          </a:bodyPr>
          <a:lstStyle/>
          <a:p>
            <a:pPr>
              <a:spcAft>
                <a:spcPts val="600"/>
              </a:spcAft>
            </a:pPr>
            <a:r>
              <a:rPr lang="en-US" sz="1000" dirty="0">
                <a:solidFill>
                  <a:schemeClr val="bg1"/>
                </a:solidFill>
              </a:rPr>
              <a:t>Photo Courtesy of </a:t>
            </a:r>
            <a:r>
              <a:rPr lang="en-US" sz="1000" cap="all" dirty="0">
                <a:solidFill>
                  <a:schemeClr val="bg1"/>
                </a:solidFill>
              </a:rPr>
              <a:t>KATERINA KATOPIS</a:t>
            </a:r>
            <a:endParaRPr lang="en-US" sz="1000">
              <a:solidFill>
                <a:schemeClr val="bg1"/>
              </a:solidFill>
            </a:endParaRPr>
          </a:p>
        </p:txBody>
      </p:sp>
    </p:spTree>
    <p:extLst>
      <p:ext uri="{BB962C8B-B14F-4D97-AF65-F5344CB8AC3E}">
        <p14:creationId xmlns:p14="http://schemas.microsoft.com/office/powerpoint/2010/main" val="1863171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59A3DB9-EE7D-4798-881E-074BF0311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0353A7B-B248-4CE7-83DC-BBAAC9B40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derwater view of a large rock&#10;&#10;Description automatically generated">
            <a:extLst>
              <a:ext uri="{FF2B5EF4-FFF2-40B4-BE49-F238E27FC236}">
                <a16:creationId xmlns:a16="http://schemas.microsoft.com/office/drawing/2014/main" id="{99D600C8-706A-490C-BDAC-2FC1C8A1EF04}"/>
              </a:ext>
            </a:extLst>
          </p:cNvPr>
          <p:cNvPicPr>
            <a:picLocks noChangeAspect="1"/>
          </p:cNvPicPr>
          <p:nvPr/>
        </p:nvPicPr>
        <p:blipFill rotWithShape="1">
          <a:blip r:embed="rId3" cstate="screen">
            <a:alphaModFix amt="55000"/>
            <a:extLst>
              <a:ext uri="{28A0092B-C50C-407E-A947-70E740481C1C}">
                <a14:useLocalDpi xmlns:a14="http://schemas.microsoft.com/office/drawing/2010/main"/>
              </a:ext>
            </a:extLst>
          </a:blip>
          <a:srcRect t="37219"/>
          <a:stretch/>
        </p:blipFill>
        <p:spPr>
          <a:xfrm>
            <a:off x="2286" y="10"/>
            <a:ext cx="9148552" cy="6857990"/>
          </a:xfrm>
          <a:prstGeom prst="rect">
            <a:avLst/>
          </a:prstGeom>
        </p:spPr>
      </p:pic>
      <p:sp>
        <p:nvSpPr>
          <p:cNvPr id="9" name="Title 1">
            <a:extLst>
              <a:ext uri="{FF2B5EF4-FFF2-40B4-BE49-F238E27FC236}">
                <a16:creationId xmlns:a16="http://schemas.microsoft.com/office/drawing/2014/main" id="{4EE2C896-E977-49AC-BF0A-9B18CBE85645}"/>
              </a:ext>
            </a:extLst>
          </p:cNvPr>
          <p:cNvSpPr>
            <a:spLocks noGrp="1"/>
          </p:cNvSpPr>
          <p:nvPr>
            <p:ph type="title"/>
          </p:nvPr>
        </p:nvSpPr>
        <p:spPr>
          <a:xfrm>
            <a:off x="792474" y="562661"/>
            <a:ext cx="7337975" cy="739014"/>
          </a:xfrm>
        </p:spPr>
        <p:txBody>
          <a:bodyPr vert="horz" lIns="91440" tIns="45720" rIns="91440" bIns="45720" rtlCol="0" anchor="b">
            <a:noAutofit/>
          </a:bodyPr>
          <a:lstStyle/>
          <a:p>
            <a:pPr algn="ctr"/>
            <a:r>
              <a:rPr lang="en-US" sz="4800" dirty="0">
                <a:solidFill>
                  <a:schemeClr val="bg1"/>
                </a:solidFill>
              </a:rPr>
              <a:t>Green Taxes – Stakeholders</a:t>
            </a:r>
          </a:p>
        </p:txBody>
      </p:sp>
      <p:grpSp>
        <p:nvGrpSpPr>
          <p:cNvPr id="26" name="Group 25">
            <a:extLst>
              <a:ext uri="{FF2B5EF4-FFF2-40B4-BE49-F238E27FC236}">
                <a16:creationId xmlns:a16="http://schemas.microsoft.com/office/drawing/2014/main" id="{DC966D94-1B7E-4ACD-9EB6-7214DDFD6B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147" y="2029937"/>
            <a:ext cx="259543" cy="765249"/>
            <a:chOff x="68916" y="2029937"/>
            <a:chExt cx="346062" cy="765249"/>
          </a:xfrm>
        </p:grpSpPr>
        <p:sp>
          <p:nvSpPr>
            <p:cNvPr id="27" name="Rectangle 2">
              <a:extLst>
                <a:ext uri="{FF2B5EF4-FFF2-40B4-BE49-F238E27FC236}">
                  <a16:creationId xmlns:a16="http://schemas.microsoft.com/office/drawing/2014/main" id="{687F7B32-D818-4742-B106-B869340899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144" y="2029937"/>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6AE6060E-1814-4F25-9FE2-90409865C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144" y="2206442"/>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2">
              <a:extLst>
                <a:ext uri="{FF2B5EF4-FFF2-40B4-BE49-F238E27FC236}">
                  <a16:creationId xmlns:a16="http://schemas.microsoft.com/office/drawing/2014/main" id="{4A5D8FDF-F46F-41F3-83D8-89A83E158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144" y="2382948"/>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50B0099B-6A05-458D-8D65-EF293FF2A5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144" y="2559453"/>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47763543-B023-430A-B60F-F3A8540BB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144" y="2735959"/>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4D65B6E4-7D36-4D15-8EB9-F67A34AB9A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1030" y="2029937"/>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FC0A8A81-3BB1-469A-B8AF-0A57C966A6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1030" y="2206442"/>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2">
              <a:extLst>
                <a:ext uri="{FF2B5EF4-FFF2-40B4-BE49-F238E27FC236}">
                  <a16:creationId xmlns:a16="http://schemas.microsoft.com/office/drawing/2014/main" id="{E8BE9977-545A-4F44-A213-96ADBF776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1030" y="2382948"/>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B887E2B7-810C-476E-94EF-CDABCBF279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1030" y="2559453"/>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6236C21A-EA15-4316-A685-3BE68CADD2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1030" y="2735959"/>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
              <a:extLst>
                <a:ext uri="{FF2B5EF4-FFF2-40B4-BE49-F238E27FC236}">
                  <a16:creationId xmlns:a16="http://schemas.microsoft.com/office/drawing/2014/main" id="{58D44858-6372-4B9F-B3B2-312447F0E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916" y="2029937"/>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59">
              <a:extLst>
                <a:ext uri="{FF2B5EF4-FFF2-40B4-BE49-F238E27FC236}">
                  <a16:creationId xmlns:a16="http://schemas.microsoft.com/office/drawing/2014/main" id="{753327C4-C04D-4967-98EE-B4C55355F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916" y="2206442"/>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2">
              <a:extLst>
                <a:ext uri="{FF2B5EF4-FFF2-40B4-BE49-F238E27FC236}">
                  <a16:creationId xmlns:a16="http://schemas.microsoft.com/office/drawing/2014/main" id="{F5131B34-7695-4EF8-99BB-A8E1FD507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916" y="2382948"/>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B5AF9EA1-7B5A-46D7-B2F5-EE87B3E42C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916" y="2559453"/>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45C15713-468D-4345-AE27-F415F4A11B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916" y="2735959"/>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a:extLst>
              <a:ext uri="{FF2B5EF4-FFF2-40B4-BE49-F238E27FC236}">
                <a16:creationId xmlns:a16="http://schemas.microsoft.com/office/drawing/2014/main" id="{C1F12EE2-E42B-4EC0-82D3-A65F7CCD8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283022"/>
            <a:ext cx="9137142" cy="3574975"/>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5333AD4-DA47-4C8F-997A-5933DE4AA7F0}"/>
              </a:ext>
            </a:extLst>
          </p:cNvPr>
          <p:cNvSpPr txBox="1"/>
          <p:nvPr/>
        </p:nvSpPr>
        <p:spPr>
          <a:xfrm>
            <a:off x="792473" y="1491546"/>
            <a:ext cx="7337975" cy="4685417"/>
          </a:xfrm>
          <a:prstGeom prst="rect">
            <a:avLst/>
          </a:prstGeom>
        </p:spPr>
        <p:txBody>
          <a:bodyPr vert="horz" lIns="91440" tIns="45720" rIns="91440" bIns="45720" rtlCol="0" anchor="ctr">
            <a:normAutofit/>
          </a:bodyPr>
          <a:lstStyle/>
          <a:p>
            <a:pPr marL="342900" indent="-228600">
              <a:lnSpc>
                <a:spcPct val="90000"/>
              </a:lnSpc>
              <a:spcAft>
                <a:spcPts val="1200"/>
              </a:spcAft>
              <a:buFont typeface="Arial" panose="020B0604020202020204" pitchFamily="34" charset="0"/>
              <a:buChar char="•"/>
            </a:pPr>
            <a:r>
              <a:rPr lang="en-US" sz="2400" dirty="0">
                <a:solidFill>
                  <a:schemeClr val="bg1"/>
                </a:solidFill>
              </a:rPr>
              <a:t>Government</a:t>
            </a:r>
          </a:p>
          <a:p>
            <a:pPr marL="342900" indent="-228600">
              <a:lnSpc>
                <a:spcPct val="90000"/>
              </a:lnSpc>
              <a:spcAft>
                <a:spcPts val="1200"/>
              </a:spcAft>
              <a:buFont typeface="Arial" panose="020B0604020202020204" pitchFamily="34" charset="0"/>
              <a:buChar char="•"/>
            </a:pPr>
            <a:r>
              <a:rPr lang="en-US" sz="2400" dirty="0">
                <a:solidFill>
                  <a:schemeClr val="bg1"/>
                </a:solidFill>
              </a:rPr>
              <a:t>Regulatory Entities</a:t>
            </a:r>
          </a:p>
          <a:p>
            <a:pPr marL="342900" indent="-228600">
              <a:lnSpc>
                <a:spcPct val="90000"/>
              </a:lnSpc>
              <a:spcAft>
                <a:spcPts val="1200"/>
              </a:spcAft>
              <a:buFont typeface="Arial" panose="020B0604020202020204" pitchFamily="34" charset="0"/>
              <a:buChar char="•"/>
            </a:pPr>
            <a:r>
              <a:rPr lang="en-US" sz="2400" dirty="0">
                <a:solidFill>
                  <a:schemeClr val="bg1"/>
                </a:solidFill>
              </a:rPr>
              <a:t>Revenue Collection entities</a:t>
            </a:r>
          </a:p>
          <a:p>
            <a:pPr marL="342900" indent="-228600">
              <a:lnSpc>
                <a:spcPct val="90000"/>
              </a:lnSpc>
              <a:spcAft>
                <a:spcPts val="1200"/>
              </a:spcAft>
              <a:buFont typeface="Arial" panose="020B0604020202020204" pitchFamily="34" charset="0"/>
              <a:buChar char="•"/>
            </a:pPr>
            <a:r>
              <a:rPr lang="en-US" sz="2400" dirty="0">
                <a:solidFill>
                  <a:schemeClr val="bg1"/>
                </a:solidFill>
              </a:rPr>
              <a:t>Tax base/payer </a:t>
            </a:r>
          </a:p>
          <a:p>
            <a:pPr marL="800100" lvl="1" indent="-228600">
              <a:lnSpc>
                <a:spcPct val="90000"/>
              </a:lnSpc>
              <a:spcAft>
                <a:spcPts val="1200"/>
              </a:spcAft>
              <a:buFont typeface="Arial" panose="020B0604020202020204" pitchFamily="34" charset="0"/>
              <a:buChar char="•"/>
            </a:pPr>
            <a:endParaRPr lang="en-US" sz="1700" dirty="0">
              <a:solidFill>
                <a:schemeClr val="bg1"/>
              </a:solidFill>
            </a:endParaRPr>
          </a:p>
          <a:p>
            <a:pPr marL="800100" lvl="1" indent="-228600">
              <a:lnSpc>
                <a:spcPct val="90000"/>
              </a:lnSpc>
              <a:spcAft>
                <a:spcPts val="1200"/>
              </a:spcAft>
              <a:buFont typeface="Arial" panose="020B0604020202020204" pitchFamily="34" charset="0"/>
              <a:buChar char="•"/>
            </a:pPr>
            <a:endParaRPr lang="en-US" sz="1700" dirty="0">
              <a:solidFill>
                <a:schemeClr val="bg1"/>
              </a:solidFill>
            </a:endParaRPr>
          </a:p>
          <a:p>
            <a:pPr indent="-228600">
              <a:lnSpc>
                <a:spcPct val="90000"/>
              </a:lnSpc>
              <a:spcAft>
                <a:spcPts val="1200"/>
              </a:spcAft>
              <a:buFont typeface="Arial" panose="020B0604020202020204" pitchFamily="34" charset="0"/>
              <a:buChar char="•"/>
            </a:pPr>
            <a:endParaRPr lang="en-US" sz="1700" dirty="0">
              <a:solidFill>
                <a:schemeClr val="bg1"/>
              </a:solidFill>
            </a:endParaRPr>
          </a:p>
        </p:txBody>
      </p:sp>
      <p:sp>
        <p:nvSpPr>
          <p:cNvPr id="45" name="Rectangle 4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22185" y="6501384"/>
            <a:ext cx="7727294"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CEDEA74-24E3-47FE-981E-008FC8511650}"/>
              </a:ext>
            </a:extLst>
          </p:cNvPr>
          <p:cNvSpPr txBox="1"/>
          <p:nvPr/>
        </p:nvSpPr>
        <p:spPr>
          <a:xfrm>
            <a:off x="-6838" y="6598224"/>
            <a:ext cx="2971780" cy="276999"/>
          </a:xfrm>
          <a:prstGeom prst="rect">
            <a:avLst/>
          </a:prstGeom>
          <a:noFill/>
        </p:spPr>
        <p:txBody>
          <a:bodyPr wrap="square" rtlCol="0">
            <a:spAutoFit/>
          </a:bodyPr>
          <a:lstStyle/>
          <a:p>
            <a:pPr>
              <a:spcAft>
                <a:spcPts val="600"/>
              </a:spcAft>
            </a:pPr>
            <a:r>
              <a:rPr lang="en-US" sz="1200" dirty="0">
                <a:solidFill>
                  <a:schemeClr val="bg1"/>
                </a:solidFill>
              </a:rPr>
              <a:t>Photo courtesy of: The Ocean Agency</a:t>
            </a:r>
          </a:p>
        </p:txBody>
      </p:sp>
    </p:spTree>
    <p:extLst>
      <p:ext uri="{BB962C8B-B14F-4D97-AF65-F5344CB8AC3E}">
        <p14:creationId xmlns:p14="http://schemas.microsoft.com/office/powerpoint/2010/main" val="3598240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59A3DB9-EE7D-4798-881E-074BF0311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0353A7B-B248-4CE7-83DC-BBAAC9B40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nderwater view of a large rock&#10;&#10;Description automatically generated">
            <a:extLst>
              <a:ext uri="{FF2B5EF4-FFF2-40B4-BE49-F238E27FC236}">
                <a16:creationId xmlns:a16="http://schemas.microsoft.com/office/drawing/2014/main" id="{5F03FE34-BBB6-4881-8D2F-AFBE4C7FDFD4}"/>
              </a:ext>
            </a:extLst>
          </p:cNvPr>
          <p:cNvPicPr>
            <a:picLocks noChangeAspect="1"/>
          </p:cNvPicPr>
          <p:nvPr/>
        </p:nvPicPr>
        <p:blipFill rotWithShape="1">
          <a:blip r:embed="rId3" cstate="screen">
            <a:alphaModFix amt="55000"/>
            <a:extLst>
              <a:ext uri="{28A0092B-C50C-407E-A947-70E740481C1C}">
                <a14:useLocalDpi xmlns:a14="http://schemas.microsoft.com/office/drawing/2010/main"/>
              </a:ext>
            </a:extLst>
          </a:blip>
          <a:srcRect t="37219"/>
          <a:stretch/>
        </p:blipFill>
        <p:spPr>
          <a:xfrm>
            <a:off x="20" y="10"/>
            <a:ext cx="9148552" cy="6857990"/>
          </a:xfrm>
          <a:prstGeom prst="rect">
            <a:avLst/>
          </a:prstGeom>
        </p:spPr>
      </p:pic>
      <p:sp>
        <p:nvSpPr>
          <p:cNvPr id="9" name="Title 1">
            <a:extLst>
              <a:ext uri="{FF2B5EF4-FFF2-40B4-BE49-F238E27FC236}">
                <a16:creationId xmlns:a16="http://schemas.microsoft.com/office/drawing/2014/main" id="{8BB4C953-0C14-40DE-BE43-FF2A8FD3F0EC}"/>
              </a:ext>
            </a:extLst>
          </p:cNvPr>
          <p:cNvSpPr>
            <a:spLocks noGrp="1"/>
          </p:cNvSpPr>
          <p:nvPr>
            <p:ph type="title"/>
          </p:nvPr>
        </p:nvSpPr>
        <p:spPr>
          <a:xfrm>
            <a:off x="73831" y="84604"/>
            <a:ext cx="8989479" cy="1007955"/>
          </a:xfrm>
        </p:spPr>
        <p:txBody>
          <a:bodyPr vert="horz" lIns="91440" tIns="45720" rIns="91440" bIns="45720" rtlCol="0" anchor="b">
            <a:normAutofit/>
          </a:bodyPr>
          <a:lstStyle/>
          <a:p>
            <a:pPr algn="ctr"/>
            <a:r>
              <a:rPr lang="en-US" sz="4200" dirty="0">
                <a:solidFill>
                  <a:schemeClr val="bg1"/>
                </a:solidFill>
              </a:rPr>
              <a:t>Green Taxes – Feasibility Assessment</a:t>
            </a:r>
          </a:p>
        </p:txBody>
      </p:sp>
      <p:grpSp>
        <p:nvGrpSpPr>
          <p:cNvPr id="26" name="Group 25">
            <a:extLst>
              <a:ext uri="{FF2B5EF4-FFF2-40B4-BE49-F238E27FC236}">
                <a16:creationId xmlns:a16="http://schemas.microsoft.com/office/drawing/2014/main" id="{DC966D94-1B7E-4ACD-9EB6-7214DDFD6B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147" y="2029937"/>
            <a:ext cx="259543" cy="765249"/>
            <a:chOff x="68916" y="2029937"/>
            <a:chExt cx="346062" cy="765249"/>
          </a:xfrm>
        </p:grpSpPr>
        <p:sp>
          <p:nvSpPr>
            <p:cNvPr id="27" name="Rectangle 2">
              <a:extLst>
                <a:ext uri="{FF2B5EF4-FFF2-40B4-BE49-F238E27FC236}">
                  <a16:creationId xmlns:a16="http://schemas.microsoft.com/office/drawing/2014/main" id="{687F7B32-D818-4742-B106-B869340899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144" y="2029937"/>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6AE6060E-1814-4F25-9FE2-90409865C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144" y="2206442"/>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2">
              <a:extLst>
                <a:ext uri="{FF2B5EF4-FFF2-40B4-BE49-F238E27FC236}">
                  <a16:creationId xmlns:a16="http://schemas.microsoft.com/office/drawing/2014/main" id="{4A5D8FDF-F46F-41F3-83D8-89A83E158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144" y="2382948"/>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50B0099B-6A05-458D-8D65-EF293FF2A5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144" y="2559453"/>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47763543-B023-430A-B60F-F3A8540BB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144" y="2735959"/>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4D65B6E4-7D36-4D15-8EB9-F67A34AB9A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1030" y="2029937"/>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FC0A8A81-3BB1-469A-B8AF-0A57C966A6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1030" y="2206442"/>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2">
              <a:extLst>
                <a:ext uri="{FF2B5EF4-FFF2-40B4-BE49-F238E27FC236}">
                  <a16:creationId xmlns:a16="http://schemas.microsoft.com/office/drawing/2014/main" id="{E8BE9977-545A-4F44-A213-96ADBF776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1030" y="2382948"/>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B887E2B7-810C-476E-94EF-CDABCBF279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1030" y="2559453"/>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6236C21A-EA15-4316-A685-3BE68CADD2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1030" y="2735959"/>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
              <a:extLst>
                <a:ext uri="{FF2B5EF4-FFF2-40B4-BE49-F238E27FC236}">
                  <a16:creationId xmlns:a16="http://schemas.microsoft.com/office/drawing/2014/main" id="{58D44858-6372-4B9F-B3B2-312447F0E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916" y="2029937"/>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59">
              <a:extLst>
                <a:ext uri="{FF2B5EF4-FFF2-40B4-BE49-F238E27FC236}">
                  <a16:creationId xmlns:a16="http://schemas.microsoft.com/office/drawing/2014/main" id="{753327C4-C04D-4967-98EE-B4C55355F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916" y="2206442"/>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2">
              <a:extLst>
                <a:ext uri="{FF2B5EF4-FFF2-40B4-BE49-F238E27FC236}">
                  <a16:creationId xmlns:a16="http://schemas.microsoft.com/office/drawing/2014/main" id="{F5131B34-7695-4EF8-99BB-A8E1FD507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916" y="2382948"/>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B5AF9EA1-7B5A-46D7-B2F5-EE87B3E42C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916" y="2559453"/>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45C15713-468D-4345-AE27-F415F4A11B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916" y="2735959"/>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a:extLst>
              <a:ext uri="{FF2B5EF4-FFF2-40B4-BE49-F238E27FC236}">
                <a16:creationId xmlns:a16="http://schemas.microsoft.com/office/drawing/2014/main" id="{C1F12EE2-E42B-4EC0-82D3-A65F7CCD8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283022"/>
            <a:ext cx="9137142" cy="3574975"/>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44EE111-AD29-44C1-ACB7-B1ADEF2DD50B}"/>
              </a:ext>
            </a:extLst>
          </p:cNvPr>
          <p:cNvSpPr txBox="1"/>
          <p:nvPr/>
        </p:nvSpPr>
        <p:spPr>
          <a:xfrm>
            <a:off x="792473" y="1701260"/>
            <a:ext cx="7337975" cy="4475703"/>
          </a:xfrm>
          <a:prstGeom prst="rect">
            <a:avLst/>
          </a:prstGeom>
        </p:spPr>
        <p:txBody>
          <a:bodyPr vert="horz" lIns="91440" tIns="45720" rIns="91440" bIns="45720" rtlCol="0" anchor="ctr">
            <a:normAutofit/>
          </a:bodyPr>
          <a:lstStyle/>
          <a:p>
            <a:pPr marL="342900" indent="-228600">
              <a:lnSpc>
                <a:spcPct val="90000"/>
              </a:lnSpc>
              <a:spcAft>
                <a:spcPts val="1200"/>
              </a:spcAft>
              <a:buFont typeface="Arial" panose="020B0604020202020204" pitchFamily="34" charset="0"/>
              <a:buChar char="•"/>
            </a:pPr>
            <a:r>
              <a:rPr lang="en-US" sz="2400" dirty="0">
                <a:solidFill>
                  <a:schemeClr val="bg1"/>
                </a:solidFill>
              </a:rPr>
              <a:t>Are mechanisms in place to allow for the introduction of new taxes or the amendment of the tax code?</a:t>
            </a:r>
          </a:p>
          <a:p>
            <a:pPr marL="342900" indent="-228600">
              <a:lnSpc>
                <a:spcPct val="90000"/>
              </a:lnSpc>
              <a:spcAft>
                <a:spcPts val="1200"/>
              </a:spcAft>
              <a:buFont typeface="Arial" panose="020B0604020202020204" pitchFamily="34" charset="0"/>
              <a:buChar char="•"/>
            </a:pPr>
            <a:r>
              <a:rPr lang="en-US" sz="2400" dirty="0">
                <a:solidFill>
                  <a:schemeClr val="bg1"/>
                </a:solidFill>
              </a:rPr>
              <a:t>Is there a clear understanding of the negative inputs threatening the environment and how taxes, or the revenues from the taxes, will benefit the ecosystem?</a:t>
            </a:r>
          </a:p>
          <a:p>
            <a:pPr marL="342900" indent="-228600">
              <a:lnSpc>
                <a:spcPct val="90000"/>
              </a:lnSpc>
              <a:spcAft>
                <a:spcPts val="1200"/>
              </a:spcAft>
              <a:buFont typeface="Arial" panose="020B0604020202020204" pitchFamily="34" charset="0"/>
              <a:buChar char="•"/>
            </a:pPr>
            <a:r>
              <a:rPr lang="en-US" sz="2400" dirty="0">
                <a:solidFill>
                  <a:schemeClr val="bg1"/>
                </a:solidFill>
              </a:rPr>
              <a:t>Have assessments been made concerning the impact of the tax on all stakeholders?</a:t>
            </a:r>
          </a:p>
          <a:p>
            <a:pPr marL="342900" indent="-228600">
              <a:lnSpc>
                <a:spcPct val="90000"/>
              </a:lnSpc>
              <a:spcAft>
                <a:spcPts val="1200"/>
              </a:spcAft>
              <a:buFont typeface="Arial" panose="020B0604020202020204" pitchFamily="34" charset="0"/>
              <a:buChar char="•"/>
            </a:pPr>
            <a:r>
              <a:rPr lang="en-US" sz="2400" dirty="0">
                <a:solidFill>
                  <a:schemeClr val="bg1"/>
                </a:solidFill>
              </a:rPr>
              <a:t>Are there existing structures and systems in place to collect tax revenue, and has the potential for leakage been evaluated?</a:t>
            </a:r>
          </a:p>
        </p:txBody>
      </p:sp>
      <p:sp>
        <p:nvSpPr>
          <p:cNvPr id="45" name="Rectangle 4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22185" y="6501384"/>
            <a:ext cx="7727294"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1DA5131-8DDB-461A-9A36-E9C97F162EFB}"/>
              </a:ext>
            </a:extLst>
          </p:cNvPr>
          <p:cNvSpPr txBox="1"/>
          <p:nvPr/>
        </p:nvSpPr>
        <p:spPr>
          <a:xfrm>
            <a:off x="-26611" y="6580810"/>
            <a:ext cx="2971780" cy="276999"/>
          </a:xfrm>
          <a:prstGeom prst="rect">
            <a:avLst/>
          </a:prstGeom>
          <a:noFill/>
        </p:spPr>
        <p:txBody>
          <a:bodyPr wrap="square" rtlCol="0">
            <a:spAutoFit/>
          </a:bodyPr>
          <a:lstStyle/>
          <a:p>
            <a:pPr>
              <a:spcAft>
                <a:spcPts val="600"/>
              </a:spcAft>
            </a:pPr>
            <a:r>
              <a:rPr lang="en-US" sz="1200" dirty="0">
                <a:solidFill>
                  <a:schemeClr val="bg1"/>
                </a:solidFill>
              </a:rPr>
              <a:t>Photo courtesy of: The Ocean Agency</a:t>
            </a:r>
          </a:p>
        </p:txBody>
      </p:sp>
    </p:spTree>
    <p:extLst>
      <p:ext uri="{BB962C8B-B14F-4D97-AF65-F5344CB8AC3E}">
        <p14:creationId xmlns:p14="http://schemas.microsoft.com/office/powerpoint/2010/main" val="3418085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59A3DB9-EE7D-4798-881E-074BF0311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0353A7B-B248-4CE7-83DC-BBAAC9B40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nderwater view of a large rock&#10;&#10;Description automatically generated">
            <a:extLst>
              <a:ext uri="{FF2B5EF4-FFF2-40B4-BE49-F238E27FC236}">
                <a16:creationId xmlns:a16="http://schemas.microsoft.com/office/drawing/2014/main" id="{75BFDC72-3952-49B5-B0DA-D78A29E01FFE}"/>
              </a:ext>
            </a:extLst>
          </p:cNvPr>
          <p:cNvPicPr>
            <a:picLocks noChangeAspect="1"/>
          </p:cNvPicPr>
          <p:nvPr/>
        </p:nvPicPr>
        <p:blipFill rotWithShape="1">
          <a:blip r:embed="rId3" cstate="screen">
            <a:alphaModFix amt="55000"/>
            <a:extLst>
              <a:ext uri="{28A0092B-C50C-407E-A947-70E740481C1C}">
                <a14:useLocalDpi xmlns:a14="http://schemas.microsoft.com/office/drawing/2010/main"/>
              </a:ext>
            </a:extLst>
          </a:blip>
          <a:srcRect t="37219"/>
          <a:stretch/>
        </p:blipFill>
        <p:spPr>
          <a:xfrm>
            <a:off x="20" y="10"/>
            <a:ext cx="9148552" cy="6857990"/>
          </a:xfrm>
          <a:prstGeom prst="rect">
            <a:avLst/>
          </a:prstGeom>
        </p:spPr>
      </p:pic>
      <p:sp>
        <p:nvSpPr>
          <p:cNvPr id="10" name="Title 1">
            <a:extLst>
              <a:ext uri="{FF2B5EF4-FFF2-40B4-BE49-F238E27FC236}">
                <a16:creationId xmlns:a16="http://schemas.microsoft.com/office/drawing/2014/main" id="{CDC78570-C9C3-4921-97E4-7817B7E2A6BE}"/>
              </a:ext>
            </a:extLst>
          </p:cNvPr>
          <p:cNvSpPr>
            <a:spLocks noGrp="1"/>
          </p:cNvSpPr>
          <p:nvPr>
            <p:ph type="title"/>
          </p:nvPr>
        </p:nvSpPr>
        <p:spPr>
          <a:xfrm>
            <a:off x="792474" y="562661"/>
            <a:ext cx="7337975" cy="556134"/>
          </a:xfrm>
        </p:spPr>
        <p:txBody>
          <a:bodyPr vert="horz" lIns="91440" tIns="45720" rIns="91440" bIns="45720" rtlCol="0" anchor="b">
            <a:normAutofit fontScale="90000"/>
          </a:bodyPr>
          <a:lstStyle/>
          <a:p>
            <a:pPr algn="ctr"/>
            <a:r>
              <a:rPr lang="en-US" sz="4200" dirty="0">
                <a:solidFill>
                  <a:schemeClr val="bg1"/>
                </a:solidFill>
              </a:rPr>
              <a:t>Green Taxes – Revenue Potential</a:t>
            </a:r>
          </a:p>
        </p:txBody>
      </p:sp>
      <p:grpSp>
        <p:nvGrpSpPr>
          <p:cNvPr id="23" name="Group 22">
            <a:extLst>
              <a:ext uri="{FF2B5EF4-FFF2-40B4-BE49-F238E27FC236}">
                <a16:creationId xmlns:a16="http://schemas.microsoft.com/office/drawing/2014/main" id="{DC966D94-1B7E-4ACD-9EB6-7214DDFD6B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147" y="2029937"/>
            <a:ext cx="259543" cy="765249"/>
            <a:chOff x="68916" y="2029937"/>
            <a:chExt cx="346062" cy="765249"/>
          </a:xfrm>
        </p:grpSpPr>
        <p:sp>
          <p:nvSpPr>
            <p:cNvPr id="24" name="Rectangle 2">
              <a:extLst>
                <a:ext uri="{FF2B5EF4-FFF2-40B4-BE49-F238E27FC236}">
                  <a16:creationId xmlns:a16="http://schemas.microsoft.com/office/drawing/2014/main" id="{687F7B32-D818-4742-B106-B869340899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144" y="2029937"/>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6AE6060E-1814-4F25-9FE2-90409865C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144" y="2206442"/>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2">
              <a:extLst>
                <a:ext uri="{FF2B5EF4-FFF2-40B4-BE49-F238E27FC236}">
                  <a16:creationId xmlns:a16="http://schemas.microsoft.com/office/drawing/2014/main" id="{4A5D8FDF-F46F-41F3-83D8-89A83E158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144" y="2382948"/>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50B0099B-6A05-458D-8D65-EF293FF2A5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144" y="2559453"/>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47763543-B023-430A-B60F-F3A8540BB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144" y="2735959"/>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4D65B6E4-7D36-4D15-8EB9-F67A34AB9A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1030" y="2029937"/>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FC0A8A81-3BB1-469A-B8AF-0A57C966A6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1030" y="2206442"/>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E8BE9977-545A-4F44-A213-96ADBF776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1030" y="2382948"/>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B887E2B7-810C-476E-94EF-CDABCBF279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1030" y="2559453"/>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6236C21A-EA15-4316-A685-3BE68CADD2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1030" y="2735959"/>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8D44858-6372-4B9F-B3B2-312447F0E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916" y="2029937"/>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753327C4-C04D-4967-98EE-B4C55355F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916" y="2206442"/>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F5131B34-7695-4EF8-99BB-A8E1FD507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916" y="2382948"/>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B5AF9EA1-7B5A-46D7-B2F5-EE87B3E42C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916" y="2559453"/>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45C15713-468D-4345-AE27-F415F4A11B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916" y="2735959"/>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a:extLst>
              <a:ext uri="{FF2B5EF4-FFF2-40B4-BE49-F238E27FC236}">
                <a16:creationId xmlns:a16="http://schemas.microsoft.com/office/drawing/2014/main" id="{C1F12EE2-E42B-4EC0-82D3-A65F7CCD8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283022"/>
            <a:ext cx="9137142" cy="3574975"/>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6581541-FCCB-4743-9969-6E8D34C936FD}"/>
              </a:ext>
            </a:extLst>
          </p:cNvPr>
          <p:cNvSpPr txBox="1"/>
          <p:nvPr/>
        </p:nvSpPr>
        <p:spPr>
          <a:xfrm>
            <a:off x="792473" y="1191610"/>
            <a:ext cx="7337975" cy="4985353"/>
          </a:xfrm>
          <a:prstGeom prst="rect">
            <a:avLst/>
          </a:prstGeom>
        </p:spPr>
        <p:txBody>
          <a:bodyPr vert="horz" lIns="91440" tIns="45720" rIns="91440" bIns="45720" rtlCol="0" anchor="ctr">
            <a:normAutofit/>
          </a:bodyPr>
          <a:lstStyle/>
          <a:p>
            <a:pPr marL="342900" indent="-228600">
              <a:lnSpc>
                <a:spcPct val="90000"/>
              </a:lnSpc>
              <a:spcAft>
                <a:spcPts val="1200"/>
              </a:spcAft>
              <a:buFont typeface="Arial" panose="020B0604020202020204" pitchFamily="34" charset="0"/>
              <a:buChar char="•"/>
            </a:pPr>
            <a:r>
              <a:rPr lang="en-US" sz="2800" dirty="0">
                <a:solidFill>
                  <a:schemeClr val="bg1"/>
                </a:solidFill>
              </a:rPr>
              <a:t>The revenue can vary widely. Factors impacting the revenue include the how broadly the tax is applied, the tax base, and the tax rate. </a:t>
            </a:r>
          </a:p>
          <a:p>
            <a:pPr marL="342900" indent="-228600">
              <a:lnSpc>
                <a:spcPct val="90000"/>
              </a:lnSpc>
              <a:spcAft>
                <a:spcPts val="1200"/>
              </a:spcAft>
              <a:buFont typeface="Arial" panose="020B0604020202020204" pitchFamily="34" charset="0"/>
              <a:buChar char="•"/>
            </a:pPr>
            <a:r>
              <a:rPr lang="en-US" sz="2800" dirty="0">
                <a:solidFill>
                  <a:schemeClr val="bg1"/>
                </a:solidFill>
              </a:rPr>
              <a:t>Examples of revenues of Green Taxes:</a:t>
            </a:r>
          </a:p>
          <a:p>
            <a:pPr marL="800100" lvl="1" indent="-228600">
              <a:lnSpc>
                <a:spcPct val="90000"/>
              </a:lnSpc>
              <a:spcAft>
                <a:spcPts val="1200"/>
              </a:spcAft>
              <a:buFont typeface="Arial" panose="020B0604020202020204" pitchFamily="34" charset="0"/>
              <a:buChar char="•"/>
            </a:pPr>
            <a:r>
              <a:rPr lang="en-US" sz="2800" dirty="0">
                <a:solidFill>
                  <a:schemeClr val="bg1"/>
                </a:solidFill>
              </a:rPr>
              <a:t>France: 60M EUR on a tax on pesticides (estimated for 2012-2013</a:t>
            </a:r>
          </a:p>
          <a:p>
            <a:pPr marL="800100" lvl="1" indent="-228600">
              <a:lnSpc>
                <a:spcPct val="90000"/>
              </a:lnSpc>
              <a:spcAft>
                <a:spcPts val="1200"/>
              </a:spcAft>
              <a:buFont typeface="Arial" panose="020B0604020202020204" pitchFamily="34" charset="0"/>
              <a:buChar char="•"/>
            </a:pPr>
            <a:r>
              <a:rPr lang="en-US" sz="2800" dirty="0">
                <a:solidFill>
                  <a:schemeClr val="bg1"/>
                </a:solidFill>
              </a:rPr>
              <a:t>China: 11B USD generated in 2015 alone on a tax of 11% on tobacco products</a:t>
            </a:r>
          </a:p>
        </p:txBody>
      </p:sp>
      <p:sp>
        <p:nvSpPr>
          <p:cNvPr id="42" name="Rectangle 41">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22185" y="6501384"/>
            <a:ext cx="7727294"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A9CB36B-7250-4999-85BE-9A69D7AAE0F5}"/>
              </a:ext>
            </a:extLst>
          </p:cNvPr>
          <p:cNvSpPr txBox="1"/>
          <p:nvPr/>
        </p:nvSpPr>
        <p:spPr>
          <a:xfrm>
            <a:off x="20" y="6581001"/>
            <a:ext cx="2971780" cy="276999"/>
          </a:xfrm>
          <a:prstGeom prst="rect">
            <a:avLst/>
          </a:prstGeom>
          <a:noFill/>
        </p:spPr>
        <p:txBody>
          <a:bodyPr wrap="square" rtlCol="0">
            <a:spAutoFit/>
          </a:bodyPr>
          <a:lstStyle/>
          <a:p>
            <a:pPr>
              <a:spcAft>
                <a:spcPts val="600"/>
              </a:spcAft>
            </a:pPr>
            <a:r>
              <a:rPr lang="en-US" sz="1200" dirty="0">
                <a:solidFill>
                  <a:schemeClr val="bg1"/>
                </a:solidFill>
              </a:rPr>
              <a:t>Photo courtesy of: The Ocean Agency</a:t>
            </a:r>
          </a:p>
        </p:txBody>
      </p:sp>
    </p:spTree>
    <p:extLst>
      <p:ext uri="{BB962C8B-B14F-4D97-AF65-F5344CB8AC3E}">
        <p14:creationId xmlns:p14="http://schemas.microsoft.com/office/powerpoint/2010/main" val="4158156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group of fish in the water&#10;&#10;Description automatically generated">
            <a:extLst>
              <a:ext uri="{FF2B5EF4-FFF2-40B4-BE49-F238E27FC236}">
                <a16:creationId xmlns:a16="http://schemas.microsoft.com/office/drawing/2014/main" id="{056570EC-8307-42A8-88C1-DE4104B30A86}"/>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t="35"/>
          <a:stretch/>
        </p:blipFill>
        <p:spPr>
          <a:xfrm>
            <a:off x="3656" y="20259"/>
            <a:ext cx="9147182" cy="6857990"/>
          </a:xfrm>
          <a:prstGeom prst="rect">
            <a:avLst/>
          </a:prstGeom>
        </p:spPr>
      </p:pic>
      <p:sp>
        <p:nvSpPr>
          <p:cNvPr id="4" name="TextBox 3">
            <a:extLst>
              <a:ext uri="{FF2B5EF4-FFF2-40B4-BE49-F238E27FC236}">
                <a16:creationId xmlns:a16="http://schemas.microsoft.com/office/drawing/2014/main" id="{6ACDB382-BF84-40B4-A98A-29DDAA2E00CC}"/>
              </a:ext>
            </a:extLst>
          </p:cNvPr>
          <p:cNvSpPr txBox="1"/>
          <p:nvPr/>
        </p:nvSpPr>
        <p:spPr>
          <a:xfrm>
            <a:off x="202592" y="152136"/>
            <a:ext cx="8668237" cy="113573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500" dirty="0">
                <a:latin typeface="+mj-lt"/>
                <a:ea typeface="+mj-ea"/>
                <a:cs typeface="+mj-cs"/>
              </a:rPr>
              <a:t>Green Taxes – Case Study: Maldives Green Tax</a:t>
            </a:r>
            <a:endParaRPr lang="en-US" sz="3500" b="1" dirty="0">
              <a:latin typeface="+mj-lt"/>
              <a:ea typeface="+mj-ea"/>
              <a:cs typeface="+mj-cs"/>
            </a:endParaRPr>
          </a:p>
        </p:txBody>
      </p:sp>
      <p:sp>
        <p:nvSpPr>
          <p:cNvPr id="2" name="TextBox 1">
            <a:extLst>
              <a:ext uri="{FF2B5EF4-FFF2-40B4-BE49-F238E27FC236}">
                <a16:creationId xmlns:a16="http://schemas.microsoft.com/office/drawing/2014/main" id="{D5333AD4-DA47-4C8F-997A-5933DE4AA7F0}"/>
              </a:ext>
            </a:extLst>
          </p:cNvPr>
          <p:cNvSpPr txBox="1"/>
          <p:nvPr/>
        </p:nvSpPr>
        <p:spPr>
          <a:xfrm>
            <a:off x="503029" y="1601774"/>
            <a:ext cx="8178799" cy="4393982"/>
          </a:xfrm>
          <a:prstGeom prst="rect">
            <a:avLst/>
          </a:prstGeom>
        </p:spPr>
        <p:txBody>
          <a:bodyPr vert="horz" lIns="91440" tIns="45720" rIns="91440" bIns="45720" rtlCol="0">
            <a:noAutofit/>
          </a:bodyPr>
          <a:lstStyle/>
          <a:p>
            <a:pPr marL="342900" indent="-228600">
              <a:lnSpc>
                <a:spcPct val="90000"/>
              </a:lnSpc>
              <a:spcAft>
                <a:spcPts val="1200"/>
              </a:spcAft>
              <a:buFont typeface="Arial" panose="020B0604020202020204" pitchFamily="34" charset="0"/>
              <a:buChar char="•"/>
            </a:pPr>
            <a:r>
              <a:rPr lang="en-US" sz="2800" dirty="0"/>
              <a:t>Maldives introduced a green tax in 2009</a:t>
            </a:r>
            <a:endParaRPr lang="en-US" sz="2800" i="1" dirty="0"/>
          </a:p>
          <a:p>
            <a:pPr marL="342900" indent="-228600">
              <a:lnSpc>
                <a:spcPct val="90000"/>
              </a:lnSpc>
              <a:spcAft>
                <a:spcPts val="1200"/>
              </a:spcAft>
              <a:buFont typeface="Arial" panose="020B0604020202020204" pitchFamily="34" charset="0"/>
              <a:buChar char="•"/>
            </a:pPr>
            <a:r>
              <a:rPr lang="en-US" sz="2800" dirty="0"/>
              <a:t>Tax is levied on tourists who stay in resorts, hotels, and guesthouses, and on tourist vessels - $6/day ($3/day for guesthouses)</a:t>
            </a:r>
          </a:p>
          <a:p>
            <a:pPr marL="342900" indent="-228600">
              <a:lnSpc>
                <a:spcPct val="90000"/>
              </a:lnSpc>
              <a:spcAft>
                <a:spcPts val="1200"/>
              </a:spcAft>
              <a:buFont typeface="Arial" panose="020B0604020202020204" pitchFamily="34" charset="0"/>
              <a:buChar char="•"/>
            </a:pPr>
            <a:r>
              <a:rPr lang="en-US" sz="2800" dirty="0"/>
              <a:t>Goal was to raise funding to mitigate impact of climate change and rising sea levels</a:t>
            </a:r>
          </a:p>
          <a:p>
            <a:pPr marL="342900" indent="-228600">
              <a:lnSpc>
                <a:spcPct val="90000"/>
              </a:lnSpc>
              <a:spcAft>
                <a:spcPts val="1200"/>
              </a:spcAft>
              <a:buFont typeface="Arial" panose="020B0604020202020204" pitchFamily="34" charset="0"/>
              <a:buChar char="•"/>
            </a:pPr>
            <a:r>
              <a:rPr lang="en-US" sz="2800" dirty="0"/>
              <a:t>Roughly 25% of the Maldives’ GDP came from tourism</a:t>
            </a:r>
          </a:p>
          <a:p>
            <a:pPr marL="342900" indent="-228600">
              <a:lnSpc>
                <a:spcPct val="90000"/>
              </a:lnSpc>
              <a:spcAft>
                <a:spcPts val="1200"/>
              </a:spcAft>
              <a:buFont typeface="Arial" panose="020B0604020202020204" pitchFamily="34" charset="0"/>
              <a:buChar char="•"/>
            </a:pPr>
            <a:r>
              <a:rPr lang="en-US" sz="2800" dirty="0"/>
              <a:t>Local criticism is that the use of tax revenue is not sufficiently tied to environmental programs</a:t>
            </a:r>
          </a:p>
        </p:txBody>
      </p:sp>
      <p:sp>
        <p:nvSpPr>
          <p:cNvPr id="48" name="Rectangle 47">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3101998-6058-47F3-9005-152418528EC2}"/>
              </a:ext>
            </a:extLst>
          </p:cNvPr>
          <p:cNvSpPr txBox="1"/>
          <p:nvPr/>
        </p:nvSpPr>
        <p:spPr>
          <a:xfrm>
            <a:off x="-6838" y="6591966"/>
            <a:ext cx="2971780" cy="276999"/>
          </a:xfrm>
          <a:prstGeom prst="rect">
            <a:avLst/>
          </a:prstGeom>
          <a:noFill/>
        </p:spPr>
        <p:txBody>
          <a:bodyPr wrap="square" rtlCol="0">
            <a:spAutoFit/>
          </a:bodyPr>
          <a:lstStyle/>
          <a:p>
            <a:pPr>
              <a:spcAft>
                <a:spcPts val="600"/>
              </a:spcAft>
            </a:pPr>
            <a:r>
              <a:rPr lang="en-US" sz="1200" dirty="0">
                <a:solidFill>
                  <a:schemeClr val="bg1"/>
                </a:solidFill>
              </a:rPr>
              <a:t>Photo courtesy of: The Ocean Agency</a:t>
            </a:r>
          </a:p>
        </p:txBody>
      </p:sp>
      <p:sp>
        <p:nvSpPr>
          <p:cNvPr id="38" name="TextBox 37">
            <a:extLst>
              <a:ext uri="{FF2B5EF4-FFF2-40B4-BE49-F238E27FC236}">
                <a16:creationId xmlns:a16="http://schemas.microsoft.com/office/drawing/2014/main" id="{06647D99-0212-4B50-8742-847A09DDCB7E}"/>
              </a:ext>
            </a:extLst>
          </p:cNvPr>
          <p:cNvSpPr txBox="1"/>
          <p:nvPr/>
        </p:nvSpPr>
        <p:spPr>
          <a:xfrm>
            <a:off x="20" y="6632028"/>
            <a:ext cx="3909828" cy="246221"/>
          </a:xfrm>
          <a:prstGeom prst="rect">
            <a:avLst/>
          </a:prstGeom>
          <a:noFill/>
        </p:spPr>
        <p:txBody>
          <a:bodyPr wrap="square" rtlCol="0">
            <a:spAutoFit/>
          </a:bodyPr>
          <a:lstStyle/>
          <a:p>
            <a:pPr>
              <a:spcAft>
                <a:spcPts val="600"/>
              </a:spcAft>
            </a:pPr>
            <a:r>
              <a:rPr lang="en-US" sz="1000" dirty="0"/>
              <a:t>Photo Courtesy of </a:t>
            </a:r>
            <a:r>
              <a:rPr lang="en-US" sz="1000" cap="all" dirty="0"/>
              <a:t>Rick COGLEY</a:t>
            </a:r>
            <a:endParaRPr lang="en-US" sz="1000" dirty="0"/>
          </a:p>
        </p:txBody>
      </p:sp>
    </p:spTree>
    <p:extLst>
      <p:ext uri="{BB962C8B-B14F-4D97-AF65-F5344CB8AC3E}">
        <p14:creationId xmlns:p14="http://schemas.microsoft.com/office/powerpoint/2010/main" val="391646371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5198</TotalTime>
  <Words>2200</Words>
  <Application>Microsoft Macintosh PowerPoint</Application>
  <PresentationFormat>On-screen Show (4:3)</PresentationFormat>
  <Paragraphs>180</Paragraphs>
  <Slides>13</Slides>
  <Notes>13</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Avenir Book</vt:lpstr>
      <vt:lpstr>Calibri</vt:lpstr>
      <vt:lpstr>Calibri Light</vt:lpstr>
      <vt:lpstr>Office Theme</vt:lpstr>
      <vt:lpstr>Finance Tools for Coral Reef Conservation: A Training Guide Green Taxes</vt:lpstr>
      <vt:lpstr>Green Taxes - Overview</vt:lpstr>
      <vt:lpstr>Green Taxes – How do they work?</vt:lpstr>
      <vt:lpstr>Elements of Green Taxes</vt:lpstr>
      <vt:lpstr>Green Taxes – Conservation Activity Relevance</vt:lpstr>
      <vt:lpstr>Green Taxes – Stakeholders</vt:lpstr>
      <vt:lpstr>Green Taxes – Feasibility Assessment</vt:lpstr>
      <vt:lpstr>Green Taxes – Revenue Potential</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 Tools for Coral Reef Conservation: A Training Guide</dc:title>
  <dc:creator>Kumar Bhattacharyya</dc:creator>
  <cp:lastModifiedBy>Claire R</cp:lastModifiedBy>
  <cp:revision>28</cp:revision>
  <dcterms:created xsi:type="dcterms:W3CDTF">2020-03-06T20:43:17Z</dcterms:created>
  <dcterms:modified xsi:type="dcterms:W3CDTF">2020-03-19T12:55:33Z</dcterms:modified>
</cp:coreProperties>
</file>