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31"/>
  </p:normalViewPr>
  <p:slideViewPr>
    <p:cSldViewPr snapToGrid="0" snapToObjects="1">
      <p:cViewPr>
        <p:scale>
          <a:sx n="60" d="100"/>
          <a:sy n="60" d="100"/>
        </p:scale>
        <p:origin x="10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8468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Shape 114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400" cap="none" spc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Ature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screen">
            <a:alphaModFix amt="80834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52170"/>
            <a:ext cx="13004800" cy="4646435"/>
          </a:xfrm>
          <a:prstGeom prst="rect">
            <a:avLst/>
          </a:prstGeom>
        </p:spPr>
      </p:pic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660400" y="3008741"/>
            <a:ext cx="12026900" cy="1460501"/>
          </a:xfrm>
          <a:prstGeom prst="rect">
            <a:avLst/>
          </a:prstGeom>
        </p:spPr>
        <p:txBody>
          <a:bodyPr/>
          <a:lstStyle>
            <a:lvl1pPr defTabSz="274574">
              <a:defRPr sz="2914" spc="466"/>
            </a:lvl1pPr>
          </a:lstStyle>
          <a:p>
            <a:r>
              <a:rPr b="1" dirty="0"/>
              <a:t>Using the Private Sector to help conserve and protect </a:t>
            </a:r>
            <a:r>
              <a:rPr b="1"/>
              <a:t>the </a:t>
            </a:r>
            <a:r>
              <a:rPr b="1" smtClean="0"/>
              <a:t>planet's </a:t>
            </a:r>
            <a:r>
              <a:rPr b="1" dirty="0"/>
              <a:t>marine ecosystems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0400" y="7477441"/>
            <a:ext cx="7135380" cy="1839654"/>
            <a:chOff x="259332" y="7631209"/>
            <a:chExt cx="7135380" cy="1839654"/>
          </a:xfrm>
        </p:grpSpPr>
        <p:pic>
          <p:nvPicPr>
            <p:cNvPr id="151" name="pasted-image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9332" y="7852570"/>
              <a:ext cx="1394866" cy="139693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2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54198" y="7631209"/>
              <a:ext cx="3278840" cy="183965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3" name="pasted-image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33038" y="8020521"/>
              <a:ext cx="2461674" cy="139693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54" name="Shape 154"/>
          <p:cNvSpPr/>
          <p:nvPr/>
        </p:nvSpPr>
        <p:spPr>
          <a:xfrm>
            <a:off x="660400" y="6498440"/>
            <a:ext cx="10629305" cy="600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500" cap="all" spc="400"/>
            </a:lvl1pPr>
          </a:lstStyle>
          <a:p>
            <a:r>
              <a:rPr dirty="0"/>
              <a:t>with </a:t>
            </a:r>
            <a:r>
              <a:rPr dirty="0" smtClean="0"/>
              <a:t>main </a:t>
            </a:r>
            <a:r>
              <a:rPr dirty="0"/>
              <a:t>support from: </a:t>
            </a:r>
          </a:p>
        </p:txBody>
      </p:sp>
      <p:pic>
        <p:nvPicPr>
          <p:cNvPr id="155" name="thumb_BlueFinance Logos_102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134" y="0"/>
            <a:ext cx="8661592" cy="2073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8"/>
          <p:cNvGrpSpPr/>
          <p:nvPr/>
        </p:nvGrpSpPr>
        <p:grpSpPr>
          <a:xfrm>
            <a:off x="3316255" y="1360344"/>
            <a:ext cx="3285491" cy="1717795"/>
            <a:chOff x="0" y="0"/>
            <a:chExt cx="3285490" cy="1717794"/>
          </a:xfrm>
        </p:grpSpPr>
        <p:sp>
          <p:nvSpPr>
            <p:cNvPr id="196" name="Shape 196"/>
            <p:cNvSpPr/>
            <p:nvPr/>
          </p:nvSpPr>
          <p:spPr>
            <a:xfrm>
              <a:off x="0" y="0"/>
              <a:ext cx="3285491" cy="1717795"/>
            </a:xfrm>
            <a:prstGeom prst="roundRect">
              <a:avLst>
                <a:gd name="adj" fmla="val 14563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4627" y="315451"/>
              <a:ext cx="3168748" cy="935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Ministry of Environment</a:t>
              </a:r>
            </a:p>
            <a:p>
              <a:pPr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Ministry of Tourism</a:t>
              </a:r>
            </a:p>
            <a:p>
              <a:pPr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Economic affairs</a:t>
              </a:r>
            </a:p>
          </p:txBody>
        </p:sp>
      </p:grpSp>
      <p:sp>
        <p:nvSpPr>
          <p:cNvPr id="199" name="Shape 199"/>
          <p:cNvSpPr/>
          <p:nvPr/>
        </p:nvSpPr>
        <p:spPr>
          <a:xfrm>
            <a:off x="1276350" y="59556"/>
            <a:ext cx="104521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Co-management model of the MMA </a:t>
            </a:r>
          </a:p>
        </p:txBody>
      </p:sp>
      <p:pic>
        <p:nvPicPr>
          <p:cNvPr id="200" name="Picture 199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5867">
            <a:off x="4445181" y="6924335"/>
            <a:ext cx="1032928" cy="401499"/>
          </a:xfrm>
          <a:prstGeom prst="rect">
            <a:avLst/>
          </a:prstGeom>
        </p:spPr>
      </p:pic>
      <p:grpSp>
        <p:nvGrpSpPr>
          <p:cNvPr id="204" name="Group 204"/>
          <p:cNvGrpSpPr/>
          <p:nvPr/>
        </p:nvGrpSpPr>
        <p:grpSpPr>
          <a:xfrm>
            <a:off x="3176018" y="4295465"/>
            <a:ext cx="3285492" cy="2680270"/>
            <a:chOff x="0" y="-363133"/>
            <a:chExt cx="3285490" cy="2680268"/>
          </a:xfrm>
        </p:grpSpPr>
        <p:sp>
          <p:nvSpPr>
            <p:cNvPr id="202" name="Shape 202"/>
            <p:cNvSpPr/>
            <p:nvPr/>
          </p:nvSpPr>
          <p:spPr>
            <a:xfrm>
              <a:off x="25938" y="35006"/>
              <a:ext cx="3250907" cy="1781083"/>
            </a:xfrm>
            <a:prstGeom prst="roundRect">
              <a:avLst>
                <a:gd name="adj" fmla="val 14563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0" y="-363134"/>
              <a:ext cx="3285491" cy="2680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 i="1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/>
            </a:p>
            <a:p>
              <a:pPr>
                <a:defRPr sz="1800" i="1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r>
                <a:t>MMA operator</a:t>
              </a:r>
            </a:p>
            <a:p>
              <a:pPr>
                <a:defRPr sz="1800" i="1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r>
                <a:t>Up-front investment</a:t>
              </a:r>
            </a:p>
            <a:p>
              <a:pPr>
                <a:defRPr sz="1800" i="1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r>
                <a:t>Operational costs</a:t>
              </a:r>
            </a:p>
            <a:p>
              <a:pPr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2482662" y="7896473"/>
            <a:ext cx="5400771" cy="1371601"/>
            <a:chOff x="0" y="0"/>
            <a:chExt cx="5400769" cy="1371600"/>
          </a:xfrm>
        </p:grpSpPr>
        <p:sp>
          <p:nvSpPr>
            <p:cNvPr id="206" name="Shape 206"/>
            <p:cNvSpPr/>
            <p:nvPr/>
          </p:nvSpPr>
          <p:spPr>
            <a:xfrm>
              <a:off x="50800" y="50800"/>
              <a:ext cx="5299170" cy="127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Annual incomes from:</a:t>
              </a:r>
            </a:p>
            <a:p>
              <a:pPr marL="222250" indent="-222250" algn="l">
                <a:buSzPct val="75000"/>
                <a:buChar char="•"/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Tourism user fees</a:t>
              </a:r>
            </a:p>
            <a:p>
              <a:pPr marL="222250" indent="-222250" algn="l">
                <a:buSzPct val="75000"/>
                <a:buChar char="•"/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License fees</a:t>
              </a:r>
            </a:p>
            <a:p>
              <a:pPr marL="222250" indent="-222250" algn="l">
                <a:buSzPct val="75000"/>
                <a:buChar char="•"/>
                <a:defRPr sz="1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Payment for Ecosystem Services</a:t>
              </a:r>
            </a:p>
          </p:txBody>
        </p:sp>
        <p:pic>
          <p:nvPicPr>
            <p:cNvPr id="205" name="Picture 204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5400771" cy="1371601"/>
            </a:xfrm>
            <a:prstGeom prst="rect">
              <a:avLst/>
            </a:prstGeom>
            <a:effectLst/>
          </p:spPr>
        </p:pic>
      </p:grpSp>
      <p:pic>
        <p:nvPicPr>
          <p:cNvPr id="208" name="Picture 207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345867">
            <a:off x="4161937" y="3644493"/>
            <a:ext cx="1586657" cy="458060"/>
          </a:xfrm>
          <a:prstGeom prst="rect">
            <a:avLst/>
          </a:prstGeom>
        </p:spPr>
      </p:pic>
      <p:grpSp>
        <p:nvGrpSpPr>
          <p:cNvPr id="212" name="Group 212"/>
          <p:cNvGrpSpPr/>
          <p:nvPr/>
        </p:nvGrpSpPr>
        <p:grpSpPr>
          <a:xfrm>
            <a:off x="2749788" y="3255002"/>
            <a:ext cx="1759098" cy="863601"/>
            <a:chOff x="0" y="0"/>
            <a:chExt cx="1759097" cy="863600"/>
          </a:xfrm>
        </p:grpSpPr>
        <p:sp>
          <p:nvSpPr>
            <p:cNvPr id="211" name="Shape 211"/>
            <p:cNvSpPr/>
            <p:nvPr/>
          </p:nvSpPr>
          <p:spPr>
            <a:xfrm>
              <a:off x="50800" y="50800"/>
              <a:ext cx="1657498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PPP agreement</a:t>
              </a:r>
            </a:p>
          </p:txBody>
        </p:sp>
        <p:pic>
          <p:nvPicPr>
            <p:cNvPr id="210" name="Picture 209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759098" cy="863601"/>
            </a:xfrm>
            <a:prstGeom prst="rect">
              <a:avLst/>
            </a:prstGeom>
            <a:effectLst/>
          </p:spPr>
        </p:pic>
      </p:grpSp>
      <p:grpSp>
        <p:nvGrpSpPr>
          <p:cNvPr id="215" name="Group 215"/>
          <p:cNvGrpSpPr/>
          <p:nvPr/>
        </p:nvGrpSpPr>
        <p:grpSpPr>
          <a:xfrm>
            <a:off x="8353906" y="4871627"/>
            <a:ext cx="4511906" cy="1422401"/>
            <a:chOff x="0" y="0"/>
            <a:chExt cx="4511904" cy="1422400"/>
          </a:xfrm>
        </p:grpSpPr>
        <p:sp>
          <p:nvSpPr>
            <p:cNvPr id="214" name="Shape 214"/>
            <p:cNvSpPr/>
            <p:nvPr/>
          </p:nvSpPr>
          <p:spPr>
            <a:xfrm>
              <a:off x="50800" y="50800"/>
              <a:ext cx="4410305" cy="132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r>
                <a:t>2 missions: </a:t>
              </a:r>
            </a:p>
            <a:p>
              <a:pPr>
                <a:defRPr sz="18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r>
                <a:t>Conservation of nature</a:t>
              </a:r>
            </a:p>
            <a:p>
              <a:pPr>
                <a:defRPr sz="18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r>
                <a:t>Enhancement of Tourism, Fishery and Coastal protection</a:t>
              </a:r>
            </a:p>
          </p:txBody>
        </p:sp>
        <p:pic>
          <p:nvPicPr>
            <p:cNvPr id="213" name="Picture 212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4511906" cy="1422401"/>
            </a:xfrm>
            <a:prstGeom prst="rect">
              <a:avLst/>
            </a:prstGeom>
            <a:effectLst/>
          </p:spPr>
        </p:pic>
      </p:grpSp>
      <p:pic>
        <p:nvPicPr>
          <p:cNvPr id="216" name="Picture 215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1545867">
            <a:off x="6664072" y="5213939"/>
            <a:ext cx="1425736" cy="772113"/>
          </a:xfrm>
          <a:prstGeom prst="rect">
            <a:avLst/>
          </a:prstGeom>
        </p:spPr>
      </p:pic>
      <p:pic>
        <p:nvPicPr>
          <p:cNvPr id="218" name="Picture 217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92844" y="2870060"/>
            <a:ext cx="2672985" cy="16941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478972" y="801391"/>
            <a:ext cx="12257314" cy="831466"/>
          </a:xfrm>
          <a:prstGeom prst="rect">
            <a:avLst/>
          </a:prstGeom>
        </p:spPr>
        <p:txBody>
          <a:bodyPr/>
          <a:lstStyle>
            <a:lvl1pPr algn="ctr">
              <a:defRPr sz="3700" spc="592">
                <a:solidFill>
                  <a:schemeClr val="accent2"/>
                </a:solidFill>
              </a:defRPr>
            </a:lvl1pPr>
          </a:lstStyle>
          <a:p>
            <a:r>
              <a:rPr dirty="0" smtClean="0"/>
              <a:t>co-managemen</a:t>
            </a:r>
            <a:r>
              <a:rPr lang="en-US" dirty="0" smtClean="0"/>
              <a:t>T</a:t>
            </a:r>
            <a:endParaRPr dirty="0"/>
          </a:p>
        </p:txBody>
      </p:sp>
      <p:graphicFrame>
        <p:nvGraphicFramePr>
          <p:cNvPr id="222" name="Table 222"/>
          <p:cNvGraphicFramePr/>
          <p:nvPr>
            <p:extLst>
              <p:ext uri="{D42A27DB-BD31-4B8C-83A1-F6EECF244321}">
                <p14:modId xmlns:p14="http://schemas.microsoft.com/office/powerpoint/2010/main" val="465196992"/>
              </p:ext>
            </p:extLst>
          </p:nvPr>
        </p:nvGraphicFramePr>
        <p:xfrm>
          <a:off x="663142" y="2917438"/>
          <a:ext cx="10940245" cy="5325104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5553115"/>
                <a:gridCol w="2482781"/>
                <a:gridCol w="2904349"/>
              </a:tblGrid>
              <a:tr h="66563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Avenir Black"/>
                          <a:ea typeface="Avenir Black"/>
                          <a:cs typeface="Avenir Black"/>
                          <a:sym typeface="Avenir Black"/>
                        </a:rPr>
                        <a:t>Activities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Avenir Black"/>
                          <a:ea typeface="Avenir Black"/>
                          <a:cs typeface="Avenir Black"/>
                          <a:sym typeface="Avenir Black"/>
                        </a:rPr>
                        <a:t>Operator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Avenir Black"/>
                          <a:ea typeface="Avenir Black"/>
                          <a:cs typeface="Avenir Black"/>
                          <a:sym typeface="Avenir Black"/>
                        </a:rPr>
                        <a:t>Government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</a:tcPr>
                </a:tc>
              </a:tr>
              <a:tr h="665638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Enforcement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787400" indent="-228600">
                        <a:buSzPct val="100000"/>
                        <a:buBlip>
                          <a:blip r:embed="rId2"/>
                        </a:buBlip>
                        <a:defRPr sz="1700" cap="all" spc="272"/>
                      </a:pPr>
                      <a:r>
                        <a:t> (light)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787400" indent="-228600">
                        <a:buSzPct val="100000"/>
                        <a:buBlip>
                          <a:blip r:embed="rId2"/>
                        </a:buBlip>
                        <a:defRPr sz="1700" cap="all" spc="272"/>
                      </a:pPr>
                      <a:r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65638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Regulations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787400" indent="-228600">
                        <a:buSzPct val="100000"/>
                        <a:buBlip>
                          <a:blip r:embed="rId2"/>
                        </a:buBlip>
                        <a:defRPr sz="1700" cap="all" spc="272"/>
                      </a:pPr>
                      <a:r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65638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Environmental activities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787400" indent="-228600">
                        <a:buSzPct val="100000"/>
                        <a:buBlip>
                          <a:blip r:embed="rId2"/>
                        </a:buBlip>
                        <a:defRPr sz="1700" cap="all" spc="272"/>
                      </a:pPr>
                      <a:r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665638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000" dirty="0" smtClean="0">
                          <a:solidFill>
                            <a:srgbClr val="FFFFFF"/>
                          </a:solidFill>
                        </a:rPr>
                        <a:t>M</a:t>
                      </a:r>
                      <a:r>
                        <a:rPr sz="3000" dirty="0" smtClean="0">
                          <a:solidFill>
                            <a:srgbClr val="FFFFFF"/>
                          </a:solidFill>
                        </a:rPr>
                        <a:t>onitoring</a:t>
                      </a:r>
                      <a:endParaRPr sz="30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787400" indent="-228600">
                        <a:buSzPct val="100000"/>
                        <a:buBlip>
                          <a:blip r:embed="rId2"/>
                        </a:buBlip>
                        <a:defRPr sz="1700" cap="all" spc="272"/>
                      </a:pPr>
                      <a:r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65638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000" dirty="0" smtClean="0">
                          <a:solidFill>
                            <a:srgbClr val="FFFFFF"/>
                          </a:solidFill>
                        </a:rPr>
                        <a:t>Ed</a:t>
                      </a:r>
                      <a:r>
                        <a:rPr sz="3000" dirty="0" smtClean="0">
                          <a:solidFill>
                            <a:srgbClr val="FFFFFF"/>
                          </a:solidFill>
                        </a:rPr>
                        <a:t>ucation</a:t>
                      </a:r>
                      <a:endParaRPr sz="30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787400" indent="-228600">
                        <a:buSzPct val="100000"/>
                        <a:buBlip>
                          <a:blip r:embed="rId2"/>
                        </a:buBlip>
                        <a:defRPr sz="1700" cap="all" spc="272"/>
                      </a:pPr>
                      <a:r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665638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000" dirty="0" smtClean="0">
                          <a:solidFill>
                            <a:srgbClr val="FFFFFF"/>
                          </a:solidFill>
                        </a:rPr>
                        <a:t>M</a:t>
                      </a:r>
                      <a:r>
                        <a:rPr sz="3000" dirty="0" smtClean="0">
                          <a:solidFill>
                            <a:srgbClr val="FFFFFF"/>
                          </a:solidFill>
                        </a:rPr>
                        <a:t>arketing</a:t>
                      </a:r>
                      <a:r>
                        <a:rPr lang="en-US" sz="300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3000" dirty="0" smtClean="0">
                          <a:solidFill>
                            <a:srgbClr val="FFFFFF"/>
                          </a:solidFill>
                        </a:rPr>
                        <a:t>&amp;</a:t>
                      </a:r>
                      <a:r>
                        <a:rPr lang="en-US" sz="300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3000" dirty="0" smtClean="0">
                          <a:solidFill>
                            <a:srgbClr val="FFFFFF"/>
                          </a:solidFill>
                        </a:rPr>
                        <a:t>tourism </a:t>
                      </a:r>
                      <a:r>
                        <a:rPr sz="3000" dirty="0">
                          <a:solidFill>
                            <a:srgbClr val="FFFFFF"/>
                          </a:solidFill>
                        </a:rPr>
                        <a:t>products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787400" indent="-228600">
                        <a:buSzPct val="100000"/>
                        <a:buBlip>
                          <a:blip r:embed="rId2"/>
                        </a:buBlip>
                        <a:defRPr sz="1700" cap="all" spc="272"/>
                      </a:pPr>
                      <a:r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665638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rgbClr val="FFFFFF"/>
                          </a:solidFill>
                        </a:rPr>
                        <a:t>Maintenance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787400" indent="-228600">
                        <a:buSzPct val="100000"/>
                        <a:buBlip>
                          <a:blip r:embed="rId2"/>
                        </a:buBlip>
                        <a:defRPr sz="1700" cap="all" spc="272"/>
                      </a:pP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660400" y="827310"/>
            <a:ext cx="11684000" cy="1422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72516">
              <a:defRPr sz="4410" spc="705">
                <a:solidFill>
                  <a:schemeClr val="accent2"/>
                </a:solidFill>
              </a:defRPr>
            </a:lvl1pPr>
          </a:lstStyle>
          <a:p>
            <a:r>
              <a:rPr sz="3700" dirty="0"/>
              <a:t>benefits from the </a:t>
            </a:r>
            <a:r>
              <a:rPr sz="3700" dirty="0" smtClean="0"/>
              <a:t>agreement</a:t>
            </a:r>
            <a:endParaRPr sz="3700" dirty="0"/>
          </a:p>
        </p:txBody>
      </p:sp>
      <p:sp>
        <p:nvSpPr>
          <p:cNvPr id="225" name="Shape 225"/>
          <p:cNvSpPr/>
          <p:nvPr/>
        </p:nvSpPr>
        <p:spPr>
          <a:xfrm>
            <a:off x="799595" y="2871291"/>
            <a:ext cx="12755440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22111" lvl="1" indent="-522111" algn="l">
              <a:spcBef>
                <a:spcPts val="4200"/>
              </a:spcBef>
              <a:buSzPct val="90000"/>
              <a:buChar char="•"/>
              <a:defRPr sz="3300"/>
            </a:pPr>
            <a:r>
              <a:rPr sz="3600" dirty="0"/>
              <a:t>All financial risks supported by the operator </a:t>
            </a:r>
          </a:p>
          <a:p>
            <a:pPr marL="522111" lvl="1" indent="-522111" algn="l">
              <a:spcBef>
                <a:spcPts val="4200"/>
              </a:spcBef>
              <a:buSzPct val="90000"/>
              <a:buChar char="•"/>
              <a:defRPr sz="3300"/>
            </a:pPr>
            <a:r>
              <a:rPr sz="3600" dirty="0" smtClean="0"/>
              <a:t>Reduce</a:t>
            </a:r>
            <a:r>
              <a:rPr lang="en-US" sz="3600" dirty="0" smtClean="0"/>
              <a:t>s</a:t>
            </a:r>
            <a:r>
              <a:rPr sz="3600" dirty="0" smtClean="0"/>
              <a:t> public investment</a:t>
            </a:r>
            <a:endParaRPr sz="3600" dirty="0"/>
          </a:p>
          <a:p>
            <a:pPr marL="522111" lvl="1" indent="-522111" algn="l">
              <a:spcBef>
                <a:spcPts val="4200"/>
              </a:spcBef>
              <a:buSzPct val="90000"/>
              <a:buChar char="•"/>
              <a:defRPr sz="3300"/>
            </a:pPr>
            <a:r>
              <a:rPr sz="3600" dirty="0"/>
              <a:t>Strict audit of the performances </a:t>
            </a:r>
          </a:p>
          <a:p>
            <a:pPr marL="522111" lvl="1" indent="-522111" algn="l">
              <a:spcBef>
                <a:spcPts val="4200"/>
              </a:spcBef>
              <a:buSzPct val="90000"/>
              <a:buChar char="•"/>
              <a:defRPr sz="3300"/>
            </a:pPr>
            <a:r>
              <a:rPr sz="3600" dirty="0"/>
              <a:t>Result-oriented management</a:t>
            </a:r>
          </a:p>
          <a:p>
            <a:pPr marL="522111" lvl="1" indent="-522111" algn="l">
              <a:spcBef>
                <a:spcPts val="4200"/>
              </a:spcBef>
              <a:buSzPct val="90000"/>
              <a:buChar char="•"/>
              <a:defRPr sz="3300"/>
            </a:pPr>
            <a:r>
              <a:rPr sz="3600" dirty="0"/>
              <a:t>Enhancement of the </a:t>
            </a:r>
            <a:r>
              <a:rPr sz="3600" dirty="0" smtClean="0"/>
              <a:t>tourism </a:t>
            </a:r>
            <a:r>
              <a:rPr sz="3600" dirty="0"/>
              <a:t>reputation of the site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68313" y="412765"/>
            <a:ext cx="13129505" cy="1422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other successful experiences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323451" y="1837751"/>
            <a:ext cx="12073779" cy="7094098"/>
          </a:xfrm>
          <a:prstGeom prst="rect">
            <a:avLst/>
          </a:prstGeom>
        </p:spPr>
        <p:txBody>
          <a:bodyPr/>
          <a:lstStyle/>
          <a:p>
            <a:pPr marL="0" indent="0" defTabSz="443991">
              <a:spcBef>
                <a:spcPts val="3100"/>
              </a:spcBef>
              <a:buSzTx/>
              <a:buNone/>
              <a:defRPr sz="2736"/>
            </a:pPr>
            <a:r>
              <a:t>Selection of MPAs/MMAs co-managed with private sector and self-sustaining through user fees: </a:t>
            </a:r>
          </a:p>
          <a:p>
            <a:pPr marL="0" indent="0" defTabSz="443991">
              <a:spcBef>
                <a:spcPts val="3100"/>
              </a:spcBef>
              <a:buSzTx/>
              <a:buNone/>
              <a:defRPr sz="2736"/>
            </a:pPr>
            <a:endParaRPr/>
          </a:p>
          <a:p>
            <a:pPr marL="328168" indent="-9651" defTabSz="443991">
              <a:spcBef>
                <a:spcPts val="1200"/>
              </a:spcBef>
              <a:defRPr sz="2736"/>
            </a:pPr>
            <a:r>
              <a:t>The CHICOP eco-hotel in Zanzibar</a:t>
            </a:r>
          </a:p>
          <a:p>
            <a:pPr marL="328168" indent="-9651" defTabSz="443991">
              <a:spcBef>
                <a:spcPts val="1200"/>
              </a:spcBef>
              <a:defRPr sz="2736"/>
            </a:pPr>
            <a:r>
              <a:t>The Misool Eco Resort in Indonesia</a:t>
            </a:r>
          </a:p>
          <a:p>
            <a:pPr marL="328168" indent="-9651" defTabSz="443991">
              <a:spcBef>
                <a:spcPts val="1200"/>
              </a:spcBef>
              <a:defRPr sz="2736"/>
            </a:pPr>
            <a:r>
              <a:t>The SIMCA Marine Park in Sabah, Malaysia</a:t>
            </a:r>
          </a:p>
          <a:p>
            <a:pPr marL="328168" indent="-9651" defTabSz="443991">
              <a:spcBef>
                <a:spcPts val="1200"/>
              </a:spcBef>
              <a:defRPr sz="2736"/>
            </a:pPr>
            <a:r>
              <a:t>The Whale Island Bay Resort, Vietnam </a:t>
            </a:r>
          </a:p>
          <a:p>
            <a:pPr marL="328168" indent="-9651" defTabSz="443991">
              <a:spcBef>
                <a:spcPts val="1200"/>
              </a:spcBef>
              <a:defRPr sz="2736"/>
            </a:pPr>
            <a:r>
              <a:t>The National Marine Park in Bonaire </a:t>
            </a:r>
          </a:p>
          <a:p>
            <a:pPr marL="328168" indent="-9651" defTabSz="443991">
              <a:spcBef>
                <a:spcPts val="1200"/>
              </a:spcBef>
              <a:defRPr sz="2736"/>
            </a:pPr>
            <a:r>
              <a:t>The Hol Chan Marine Reserve in Belize</a:t>
            </a:r>
          </a:p>
          <a:p>
            <a:pPr marL="328168" indent="-9651" defTabSz="443991">
              <a:spcBef>
                <a:spcPts val="1200"/>
              </a:spcBef>
              <a:defRPr sz="2736"/>
            </a:pPr>
            <a:r>
              <a:t>The Soufriere Marine Management Area in St. Lucia </a:t>
            </a:r>
          </a:p>
          <a:p>
            <a:pPr marL="328168" indent="-9651" defTabSz="443991">
              <a:spcBef>
                <a:spcPts val="1200"/>
              </a:spcBef>
              <a:defRPr sz="2736"/>
            </a:pPr>
            <a:r>
              <a:t>Many others not documented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660400" y="805543"/>
            <a:ext cx="11684000" cy="1422400"/>
          </a:xfrm>
          <a:prstGeom prst="rect">
            <a:avLst/>
          </a:prstGeom>
        </p:spPr>
        <p:txBody>
          <a:bodyPr>
            <a:normAutofit/>
          </a:bodyPr>
          <a:lstStyle>
            <a:lvl1pPr defTabSz="496570">
              <a:defRPr sz="3825" spc="612">
                <a:solidFill>
                  <a:schemeClr val="accent2"/>
                </a:solidFill>
              </a:defRPr>
            </a:lvl1pPr>
          </a:lstStyle>
          <a:p>
            <a:r>
              <a:rPr sz="3700" dirty="0"/>
              <a:t>challenges during the </a:t>
            </a:r>
            <a:r>
              <a:rPr sz="3700" dirty="0" smtClean="0"/>
              <a:t>process</a:t>
            </a:r>
            <a:endParaRPr sz="3700" dirty="0"/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812799" y="2019300"/>
            <a:ext cx="11684000" cy="6718300"/>
          </a:xfrm>
          <a:prstGeom prst="rect">
            <a:avLst/>
          </a:prstGeom>
        </p:spPr>
        <p:txBody>
          <a:bodyPr/>
          <a:lstStyle/>
          <a:p>
            <a:pPr marL="522111" lvl="1" indent="-522111" hangingPunct="0">
              <a:buClrTx/>
              <a:defRPr sz="3300"/>
            </a:pPr>
            <a:r>
              <a:rPr dirty="0"/>
              <a:t>Financing gap size and business models robustness</a:t>
            </a:r>
          </a:p>
          <a:p>
            <a:pPr marL="522111" lvl="1" indent="-522111" hangingPunct="0">
              <a:buClrTx/>
              <a:defRPr sz="3300"/>
            </a:pPr>
            <a:r>
              <a:rPr dirty="0"/>
              <a:t>Limited track record for private sector investing in marine biodiversity </a:t>
            </a:r>
          </a:p>
          <a:p>
            <a:pPr marL="522111" lvl="1" indent="-522111" hangingPunct="0">
              <a:buClrTx/>
              <a:defRPr sz="3300"/>
            </a:pPr>
            <a:r>
              <a:rPr dirty="0"/>
              <a:t>Delegation of public sector </a:t>
            </a:r>
            <a:r>
              <a:rPr dirty="0" smtClean="0"/>
              <a:t>responsibilities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Stock_76450479_XLARGE.jp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17800"/>
            <a:ext cx="13004800" cy="7035801"/>
          </a:xfrm>
          <a:prstGeom prst="rect">
            <a:avLst/>
          </a:prstGeom>
        </p:spPr>
      </p:pic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16073" y="467215"/>
            <a:ext cx="11828327" cy="10186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dirty="0"/>
              <a:t>blue finance mission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516073" y="941675"/>
            <a:ext cx="11785234" cy="2564656"/>
          </a:xfrm>
          <a:prstGeom prst="rect">
            <a:avLst/>
          </a:prstGeom>
        </p:spPr>
        <p:txBody>
          <a:bodyPr/>
          <a:lstStyle>
            <a:lvl1pPr marL="0" indent="0" algn="just">
              <a:buClrTx/>
              <a:buSzTx/>
              <a:buNone/>
              <a:defRPr sz="3100"/>
            </a:lvl1pPr>
          </a:lstStyle>
          <a:p>
            <a:r>
              <a:rPr dirty="0"/>
              <a:t>Explore new ways of utilizing the business world for marine conservation, while staying true to the triple bottom line – environmental, social and financial returns.</a:t>
            </a:r>
          </a:p>
        </p:txBody>
      </p:sp>
      <p:pic>
        <p:nvPicPr>
          <p:cNvPr id="167" name="HiltonBarbados-aeri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" y="3613150"/>
            <a:ext cx="13004800" cy="613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DoubleTurtle©ThomasVignaud-30x35.jp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529773" y="478974"/>
            <a:ext cx="5338809" cy="1854200"/>
          </a:xfrm>
          <a:prstGeom prst="rect">
            <a:avLst/>
          </a:prstGeom>
        </p:spPr>
        <p:txBody>
          <a:bodyPr>
            <a:noAutofit/>
          </a:bodyPr>
          <a:lstStyle>
            <a:lvl1pPr defTabSz="578358">
              <a:defRPr sz="4455" spc="712">
                <a:solidFill>
                  <a:schemeClr val="accent2"/>
                </a:solidFill>
              </a:defRPr>
            </a:lvl1pPr>
          </a:lstStyle>
          <a:p>
            <a:r>
              <a:rPr sz="4500" dirty="0"/>
              <a:t>blue finance activities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sz="half" idx="1"/>
          </p:nvPr>
        </p:nvSpPr>
        <p:spPr>
          <a:xfrm>
            <a:off x="510446" y="2572076"/>
            <a:ext cx="5379908" cy="6057901"/>
          </a:xfrm>
          <a:prstGeom prst="rect">
            <a:avLst/>
          </a:prstGeom>
        </p:spPr>
        <p:txBody>
          <a:bodyPr/>
          <a:lstStyle/>
          <a:p>
            <a:pPr marL="0" indent="0" algn="just">
              <a:buClrTx/>
              <a:buSzTx/>
              <a:buNone/>
              <a:defRPr sz="3100"/>
            </a:pPr>
            <a:r>
              <a:rPr dirty="0"/>
              <a:t>Structure and manage impact investments in marine conservation biodiversity </a:t>
            </a:r>
            <a:endParaRPr lang="en-US" dirty="0" smtClean="0"/>
          </a:p>
          <a:p>
            <a:pPr marL="0" indent="0" algn="just">
              <a:buClrTx/>
              <a:buSzTx/>
              <a:buNone/>
              <a:defRPr sz="3100"/>
            </a:pPr>
            <a:endParaRPr dirty="0"/>
          </a:p>
          <a:p>
            <a:pPr marL="0" indent="0" algn="just">
              <a:buClrTx/>
              <a:buSzTx/>
              <a:buNone/>
              <a:defRPr sz="3100"/>
            </a:pPr>
            <a:r>
              <a:rPr dirty="0"/>
              <a:t>A suite of projects is being developed in the Eastern Caribbean (2016-2020)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6114" y="1048810"/>
            <a:ext cx="10632572" cy="8113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173"/>
          <p:cNvPicPr>
            <a:picLocks/>
          </p:cNvPicPr>
          <p:nvPr/>
        </p:nvPicPr>
        <p:blipFill>
          <a:blip r:embed="rId3">
            <a:alphaModFix amt="44613"/>
            <a:extLst/>
          </a:blip>
          <a:stretch>
            <a:fillRect/>
          </a:stretch>
        </p:blipFill>
        <p:spPr>
          <a:xfrm>
            <a:off x="11317289" y="7506274"/>
            <a:ext cx="526234" cy="539537"/>
          </a:xfrm>
          <a:prstGeom prst="rect">
            <a:avLst/>
          </a:prstGeom>
        </p:spPr>
      </p:pic>
      <p:pic>
        <p:nvPicPr>
          <p:cNvPr id="176" name="Picture 175"/>
          <p:cNvPicPr>
            <a:picLocks/>
          </p:cNvPicPr>
          <p:nvPr/>
        </p:nvPicPr>
        <p:blipFill>
          <a:blip r:embed="rId3">
            <a:alphaModFix amt="44613"/>
            <a:extLst/>
          </a:blip>
          <a:stretch>
            <a:fillRect/>
          </a:stretch>
        </p:blipFill>
        <p:spPr>
          <a:xfrm>
            <a:off x="10771812" y="6942523"/>
            <a:ext cx="526234" cy="539537"/>
          </a:xfrm>
          <a:prstGeom prst="rect">
            <a:avLst/>
          </a:prstGeom>
        </p:spPr>
      </p:pic>
      <p:pic>
        <p:nvPicPr>
          <p:cNvPr id="178" name="Picture 177"/>
          <p:cNvPicPr>
            <a:picLocks/>
          </p:cNvPicPr>
          <p:nvPr/>
        </p:nvPicPr>
        <p:blipFill>
          <a:blip r:embed="rId3">
            <a:alphaModFix amt="44613"/>
            <a:extLst/>
          </a:blip>
          <a:stretch>
            <a:fillRect/>
          </a:stretch>
        </p:blipFill>
        <p:spPr>
          <a:xfrm>
            <a:off x="7312538" y="1461334"/>
            <a:ext cx="526234" cy="539537"/>
          </a:xfrm>
          <a:prstGeom prst="rect">
            <a:avLst/>
          </a:prstGeom>
        </p:spPr>
      </p:pic>
      <p:pic>
        <p:nvPicPr>
          <p:cNvPr id="180" name="Picture 179"/>
          <p:cNvPicPr>
            <a:picLocks/>
          </p:cNvPicPr>
          <p:nvPr/>
        </p:nvPicPr>
        <p:blipFill>
          <a:blip r:embed="rId3">
            <a:alphaModFix amt="44613"/>
            <a:extLst/>
          </a:blip>
          <a:stretch>
            <a:fillRect/>
          </a:stretch>
        </p:blipFill>
        <p:spPr>
          <a:xfrm>
            <a:off x="10119225" y="5908554"/>
            <a:ext cx="526234" cy="539537"/>
          </a:xfrm>
          <a:prstGeom prst="rect">
            <a:avLst/>
          </a:prstGeom>
        </p:spPr>
      </p:pic>
      <p:sp>
        <p:nvSpPr>
          <p:cNvPr id="182" name="Shape 182"/>
          <p:cNvSpPr/>
          <p:nvPr/>
        </p:nvSpPr>
        <p:spPr>
          <a:xfrm>
            <a:off x="8071081" y="1495008"/>
            <a:ext cx="3461045" cy="472188"/>
          </a:xfrm>
          <a:prstGeom prst="rect">
            <a:avLst/>
          </a:prstGeom>
          <a:gradFill>
            <a:gsLst>
              <a:gs pos="0">
                <a:srgbClr val="531B93"/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 cap="all" spc="288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dirty="0"/>
              <a:t>Blue finance sites</a:t>
            </a:r>
          </a:p>
        </p:txBody>
      </p:sp>
      <p:sp>
        <p:nvSpPr>
          <p:cNvPr id="183" name="Shape 183"/>
          <p:cNvSpPr/>
          <p:nvPr/>
        </p:nvSpPr>
        <p:spPr>
          <a:xfrm>
            <a:off x="-65702" y="172509"/>
            <a:ext cx="1313620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cap="all" spc="720">
                <a:solidFill>
                  <a:schemeClr val="accent2"/>
                </a:solidFill>
              </a:defRPr>
            </a:lvl1pPr>
          </a:lstStyle>
          <a:p>
            <a:r>
              <a:t>Blue finance sites</a:t>
            </a:r>
          </a:p>
        </p:txBody>
      </p:sp>
      <p:pic>
        <p:nvPicPr>
          <p:cNvPr id="184" name="Picture 183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32919" y="7230978"/>
            <a:ext cx="894974" cy="10901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055" y="1066798"/>
            <a:ext cx="15050425" cy="8142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930217"/>
            <a:ext cx="4136571" cy="13384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214" y="7807107"/>
            <a:ext cx="340614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Proposed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Marine Management Area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404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660400" y="827310"/>
            <a:ext cx="11978696" cy="10731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33679">
              <a:defRPr sz="3520" spc="563">
                <a:solidFill>
                  <a:schemeClr val="accent2"/>
                </a:solidFill>
              </a:defRPr>
            </a:pPr>
            <a:r>
              <a:rPr sz="3600" dirty="0"/>
              <a:t>THE Barbados marine </a:t>
            </a:r>
            <a:r>
              <a:rPr sz="3600" dirty="0" smtClean="0"/>
              <a:t>manage</a:t>
            </a:r>
            <a:r>
              <a:rPr lang="en-US" sz="3600" dirty="0" smtClean="0"/>
              <a:t>ment</a:t>
            </a:r>
            <a:r>
              <a:rPr sz="3600" dirty="0" smtClean="0"/>
              <a:t> </a:t>
            </a:r>
            <a:r>
              <a:rPr sz="3600" dirty="0"/>
              <a:t>area</a:t>
            </a:r>
          </a:p>
          <a:p>
            <a:pPr defTabSz="233679">
              <a:defRPr sz="3520" spc="563">
                <a:solidFill>
                  <a:schemeClr val="accent2"/>
                </a:solidFill>
              </a:defRPr>
            </a:pPr>
            <a:endParaRPr sz="3600" dirty="0"/>
          </a:p>
          <a:p>
            <a:pPr defTabSz="233679">
              <a:defRPr sz="3520" spc="563">
                <a:solidFill>
                  <a:schemeClr val="accent2"/>
                </a:solidFill>
              </a:defRPr>
            </a:pPr>
            <a:endParaRPr sz="3600" dirty="0"/>
          </a:p>
          <a:p>
            <a:pPr defTabSz="233679">
              <a:defRPr sz="3520" spc="563">
                <a:solidFill>
                  <a:schemeClr val="accent2"/>
                </a:solidFill>
              </a:defRPr>
            </a:pPr>
            <a:endParaRPr sz="3600" dirty="0"/>
          </a:p>
        </p:txBody>
      </p:sp>
      <p:sp>
        <p:nvSpPr>
          <p:cNvPr id="188" name="Shape 188"/>
          <p:cNvSpPr/>
          <p:nvPr/>
        </p:nvSpPr>
        <p:spPr>
          <a:xfrm>
            <a:off x="358192" y="1911174"/>
            <a:ext cx="12288417" cy="665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marL="494470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29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dirty="0"/>
              <a:t>Combination of conservation, recreational and fishery areas</a:t>
            </a:r>
          </a:p>
          <a:p>
            <a:pPr marL="494470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29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dirty="0"/>
              <a:t>A total of 20 km</a:t>
            </a:r>
            <a:r>
              <a:rPr lang="en-US" baseline="30000" dirty="0"/>
              <a:t>2</a:t>
            </a:r>
            <a:r>
              <a:rPr lang="en-US" dirty="0"/>
              <a:t> of marine areas in most densely populated coast</a:t>
            </a:r>
            <a:endParaRPr lang="en-US" dirty="0">
              <a:latin typeface="Avenir Book Oblique"/>
              <a:ea typeface="Avenir Book Oblique"/>
              <a:cs typeface="Avenir Book Oblique"/>
              <a:sym typeface="Avenir Book Oblique"/>
            </a:endParaRPr>
          </a:p>
          <a:p>
            <a:pPr marL="494470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2900">
                <a:latin typeface="Avenir Book"/>
                <a:ea typeface="Avenir Book"/>
                <a:cs typeface="Avenir Book"/>
                <a:sym typeface="Avenir Book"/>
              </a:defRPr>
            </a:pPr>
            <a:endParaRPr lang="en-US" dirty="0" smtClean="0"/>
          </a:p>
          <a:p>
            <a:pPr marL="494470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29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smtClean="0"/>
              <a:t>Objectives</a:t>
            </a:r>
            <a:endParaRPr dirty="0"/>
          </a:p>
          <a:p>
            <a:pPr marL="848430" lvl="1" indent="-378530" algn="just" defTabSz="914400">
              <a:spcBef>
                <a:spcPts val="2900"/>
              </a:spcBef>
              <a:buClr>
                <a:srgbClr val="646464"/>
              </a:buClr>
              <a:buSzPct val="90000"/>
              <a:buChar char="•"/>
              <a:tabLst>
                <a:tab pos="266700" algn="l"/>
              </a:tabLst>
              <a:defRPr sz="29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</a:t>
            </a:r>
            <a:r>
              <a:rPr dirty="0" smtClean="0"/>
              <a:t>Improvement </a:t>
            </a:r>
            <a:r>
              <a:rPr dirty="0"/>
              <a:t>of marine &amp; coastal ecosystems</a:t>
            </a:r>
          </a:p>
          <a:p>
            <a:pPr marL="848430" lvl="1" indent="-378530" algn="just" defTabSz="914400">
              <a:spcBef>
                <a:spcPts val="2900"/>
              </a:spcBef>
              <a:buClr>
                <a:srgbClr val="646464"/>
              </a:buClr>
              <a:buSzPct val="90000"/>
              <a:buChar char="•"/>
              <a:tabLst>
                <a:tab pos="266700" algn="l"/>
              </a:tabLst>
              <a:defRPr sz="29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Become one of the main marine attractions for visitors</a:t>
            </a:r>
          </a:p>
          <a:p>
            <a:pPr algn="just" defTabSz="914400">
              <a:spcBef>
                <a:spcPts val="2900"/>
              </a:spcBef>
              <a:tabLst>
                <a:tab pos="266700" algn="l"/>
              </a:tabLst>
              <a:defRPr sz="29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  <a:p>
            <a:pPr marL="494470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29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smtClean="0"/>
              <a:t>Co-managed </a:t>
            </a:r>
            <a:r>
              <a:rPr dirty="0"/>
              <a:t>by a public and private partnership through an operator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0" y="804119"/>
            <a:ext cx="13004800" cy="850522"/>
          </a:xfrm>
          <a:prstGeom prst="rect">
            <a:avLst/>
          </a:prstGeom>
        </p:spPr>
        <p:txBody>
          <a:bodyPr>
            <a:normAutofit/>
          </a:bodyPr>
          <a:lstStyle>
            <a:lvl1pPr defTabSz="496570">
              <a:defRPr sz="3825" spc="612">
                <a:solidFill>
                  <a:schemeClr val="accent2"/>
                </a:solidFill>
              </a:defRPr>
            </a:lvl1pPr>
          </a:lstStyle>
          <a:p>
            <a:pPr algn="ctr"/>
            <a:r>
              <a:rPr sz="3600" dirty="0"/>
              <a:t>blue finance approach in barbados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360742" y="1162610"/>
            <a:ext cx="12134908" cy="83356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ClrTx/>
              <a:buSzTx/>
              <a:buNone/>
              <a:defRPr sz="3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In collaboration with national government and local </a:t>
            </a:r>
            <a:r>
              <a:rPr dirty="0" smtClean="0"/>
              <a:t>stakeholders</a:t>
            </a:r>
            <a:endParaRPr dirty="0"/>
          </a:p>
          <a:p>
            <a:pPr marL="456847" indent="-456847" algn="just">
              <a:buClrTx/>
              <a:defRPr sz="31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dirty="0" smtClean="0"/>
              <a:t>Preparatory </a:t>
            </a:r>
            <a:r>
              <a:rPr dirty="0" smtClean="0"/>
              <a:t>steps</a:t>
            </a:r>
            <a:r>
              <a:rPr dirty="0"/>
              <a:t>: </a:t>
            </a:r>
          </a:p>
          <a:p>
            <a:pPr marL="926747" lvl="1" indent="-456847" algn="just">
              <a:buClrTx/>
              <a:defRPr sz="3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Value financing needs for the future Marine Managed Areas (MMAs): </a:t>
            </a:r>
          </a:p>
          <a:p>
            <a:pPr marL="1866547" lvl="3" indent="-456847" algn="just">
              <a:spcBef>
                <a:spcPts val="0"/>
              </a:spcBef>
              <a:buClrTx/>
              <a:defRPr sz="3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Up-front investment US$2.5M (inc. water quality improvement and visitor attractions) </a:t>
            </a:r>
          </a:p>
          <a:p>
            <a:pPr marL="1866547" lvl="3" indent="-456847" algn="just">
              <a:spcBef>
                <a:spcPts val="0"/>
              </a:spcBef>
              <a:buClrTx/>
              <a:defRPr sz="3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Operational costs: US$800k </a:t>
            </a:r>
          </a:p>
          <a:p>
            <a:pPr marL="926747" lvl="1" indent="-456847" algn="just">
              <a:buClrTx/>
              <a:defRPr sz="3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Development of a business model attractive for investors based on improvement of marine biodiversity and ecosystem services (fish biomass, scenic beauty and coastal protection)</a:t>
            </a:r>
          </a:p>
          <a:p>
            <a:pPr marL="926747" lvl="1" indent="-456847" algn="just">
              <a:buClrTx/>
              <a:defRPr sz="3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dirty="0" smtClean="0"/>
              <a:t>Bringing investors on board, l</a:t>
            </a:r>
            <a:r>
              <a:rPr dirty="0" smtClean="0"/>
              <a:t>ocal </a:t>
            </a:r>
            <a:r>
              <a:rPr lang="en-US" dirty="0" smtClean="0"/>
              <a:t>(hoteliers) </a:t>
            </a:r>
            <a:r>
              <a:rPr dirty="0" smtClean="0"/>
              <a:t>and international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373625" y="1515283"/>
            <a:ext cx="11578890" cy="7560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marL="494470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31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smtClean="0"/>
              <a:t>Implementation</a:t>
            </a:r>
            <a:endParaRPr dirty="0"/>
          </a:p>
          <a:p>
            <a:pPr marL="964370" lvl="1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3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Develop the public-private partnership agreement </a:t>
            </a:r>
            <a:r>
              <a:rPr lang="en-US" dirty="0" smtClean="0"/>
              <a:t>to mandate </a:t>
            </a:r>
            <a:r>
              <a:rPr dirty="0" smtClean="0"/>
              <a:t>private </a:t>
            </a:r>
            <a:r>
              <a:rPr dirty="0"/>
              <a:t>operator (NGO</a:t>
            </a:r>
            <a:r>
              <a:rPr dirty="0" smtClean="0"/>
              <a:t>)</a:t>
            </a:r>
            <a:r>
              <a:rPr lang="en-US" dirty="0" smtClean="0"/>
              <a:t> to co-manage</a:t>
            </a:r>
            <a:endParaRPr dirty="0"/>
          </a:p>
          <a:p>
            <a:pPr marL="964370" lvl="1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3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Marketing plan with </a:t>
            </a:r>
            <a:r>
              <a:rPr dirty="0" smtClean="0"/>
              <a:t>to </a:t>
            </a:r>
            <a:r>
              <a:rPr dirty="0"/>
              <a:t>“market” scenic beauty</a:t>
            </a:r>
          </a:p>
          <a:p>
            <a:pPr marL="964370" lvl="1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3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dirty="0" smtClean="0"/>
              <a:t>Ensure </a:t>
            </a:r>
            <a:r>
              <a:rPr dirty="0" smtClean="0"/>
              <a:t>returns on investment: financial, environmental and social performance indicators </a:t>
            </a:r>
          </a:p>
          <a:p>
            <a:pPr marL="494470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31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smtClean="0"/>
              <a:t>Monitoring</a:t>
            </a:r>
            <a:r>
              <a:rPr lang="en-US" dirty="0" smtClean="0"/>
              <a:t> </a:t>
            </a:r>
            <a:r>
              <a:rPr dirty="0" smtClean="0"/>
              <a:t>&amp;</a:t>
            </a:r>
            <a:r>
              <a:rPr lang="en-US" dirty="0" smtClean="0"/>
              <a:t> </a:t>
            </a:r>
            <a:r>
              <a:rPr dirty="0" smtClean="0"/>
              <a:t>Evaluation</a:t>
            </a:r>
            <a:endParaRPr dirty="0"/>
          </a:p>
        </p:txBody>
      </p:sp>
      <p:sp>
        <p:nvSpPr>
          <p:cNvPr id="5" name="Shape 190"/>
          <p:cNvSpPr txBox="1">
            <a:spLocks/>
          </p:cNvSpPr>
          <p:nvPr/>
        </p:nvSpPr>
        <p:spPr>
          <a:xfrm>
            <a:off x="0" y="804119"/>
            <a:ext cx="13004800" cy="85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965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25" b="0" i="0" u="none" strike="noStrike" cap="all" spc="612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algn="ctr" hangingPunct="1"/>
            <a:r>
              <a:rPr lang="en-US" sz="3600" smtClean="0"/>
              <a:t>blue finance approach in </a:t>
            </a:r>
            <a:r>
              <a:rPr lang="en-US" sz="3600" dirty="0" err="1" smtClean="0"/>
              <a:t>barbados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373625" y="1515283"/>
            <a:ext cx="11578890" cy="7560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 marL="494470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31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3600" dirty="0" smtClean="0"/>
              <a:t>Invest into management</a:t>
            </a:r>
          </a:p>
          <a:p>
            <a:pPr marL="494470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31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3600" dirty="0" smtClean="0"/>
              <a:t>Increase natural capital </a:t>
            </a:r>
          </a:p>
          <a:p>
            <a:pPr marL="494470" indent="-494470" algn="just" defTabSz="914400">
              <a:spcBef>
                <a:spcPts val="2900"/>
              </a:spcBef>
              <a:buSzPct val="90000"/>
              <a:buChar char="•"/>
              <a:tabLst>
                <a:tab pos="266700" algn="l"/>
              </a:tabLst>
              <a:defRPr sz="31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3600" dirty="0" smtClean="0"/>
              <a:t>Create Blue Economy Return on Investment</a:t>
            </a:r>
            <a:endParaRPr sz="3600" dirty="0"/>
          </a:p>
        </p:txBody>
      </p:sp>
      <p:sp>
        <p:nvSpPr>
          <p:cNvPr id="5" name="Shape 190"/>
          <p:cNvSpPr txBox="1">
            <a:spLocks/>
          </p:cNvSpPr>
          <p:nvPr/>
        </p:nvSpPr>
        <p:spPr>
          <a:xfrm>
            <a:off x="0" y="804119"/>
            <a:ext cx="13004800" cy="85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965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25" b="0" i="0" u="none" strike="noStrike" cap="all" spc="612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all" spc="7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algn="ctr" hangingPunct="1"/>
            <a:r>
              <a:rPr lang="en-US" sz="3600" dirty="0" smtClean="0"/>
              <a:t>blue finance approach in </a:t>
            </a:r>
            <a:r>
              <a:rPr lang="en-US" sz="3600" dirty="0" err="1" smtClean="0"/>
              <a:t>barbados</a:t>
            </a:r>
            <a:endParaRPr lang="en-US" sz="3600" dirty="0"/>
          </a:p>
        </p:txBody>
      </p:sp>
      <p:sp>
        <p:nvSpPr>
          <p:cNvPr id="10" name="Circular Arrow 9"/>
          <p:cNvSpPr/>
          <p:nvPr/>
        </p:nvSpPr>
        <p:spPr>
          <a:xfrm rot="16200000" flipV="1">
            <a:off x="8132935" y="3430916"/>
            <a:ext cx="2634445" cy="3768298"/>
          </a:xfrm>
          <a:prstGeom prst="circularArrow">
            <a:avLst>
              <a:gd name="adj1" fmla="val 2017"/>
              <a:gd name="adj2" fmla="val 1141478"/>
              <a:gd name="adj3" fmla="val 20489192"/>
              <a:gd name="adj4" fmla="val 13036997"/>
              <a:gd name="adj5" fmla="val 12315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97646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459</Words>
  <Application>Microsoft Macintosh PowerPoint</Application>
  <PresentationFormat>Custom</PresentationFormat>
  <Paragraphs>96</Paragraphs>
  <Slides>15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Avenir Black</vt:lpstr>
      <vt:lpstr>Avenir Book</vt:lpstr>
      <vt:lpstr>Avenir Book Oblique</vt:lpstr>
      <vt:lpstr>Avenir Light</vt:lpstr>
      <vt:lpstr>Avenir Medium</vt:lpstr>
      <vt:lpstr>Gill Sans</vt:lpstr>
      <vt:lpstr>Gill Sans SemiBold</vt:lpstr>
      <vt:lpstr>Helvetica Neue</vt:lpstr>
      <vt:lpstr>New_Template1</vt:lpstr>
      <vt:lpstr>Using the Private Sector to help conserve and protect the planet's marine ecosystems</vt:lpstr>
      <vt:lpstr>blue finance mission</vt:lpstr>
      <vt:lpstr>blue finance activities</vt:lpstr>
      <vt:lpstr>PowerPoint Presentation</vt:lpstr>
      <vt:lpstr>PowerPoint Presentation</vt:lpstr>
      <vt:lpstr>THE Barbados marine management area   </vt:lpstr>
      <vt:lpstr>blue finance approach in barbados</vt:lpstr>
      <vt:lpstr>PowerPoint Presentation</vt:lpstr>
      <vt:lpstr>PowerPoint Presentation</vt:lpstr>
      <vt:lpstr>PowerPoint Presentation</vt:lpstr>
      <vt:lpstr>co-managemenT</vt:lpstr>
      <vt:lpstr>benefits from the agreement</vt:lpstr>
      <vt:lpstr>other successful experiences</vt:lpstr>
      <vt:lpstr>challenges during the process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Private Sector to help conserve and protect the planet's marine ecosystems</dc:title>
  <cp:lastModifiedBy>Christian Neumann</cp:lastModifiedBy>
  <cp:revision>10</cp:revision>
  <dcterms:modified xsi:type="dcterms:W3CDTF">2016-09-06T06:56:28Z</dcterms:modified>
</cp:coreProperties>
</file>