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7" r:id="rId2"/>
    <p:sldId id="261" r:id="rId3"/>
    <p:sldId id="267" r:id="rId4"/>
    <p:sldId id="260" r:id="rId5"/>
    <p:sldId id="268" r:id="rId6"/>
    <p:sldId id="271" r:id="rId7"/>
    <p:sldId id="284" r:id="rId8"/>
    <p:sldId id="259" r:id="rId9"/>
    <p:sldId id="272" r:id="rId10"/>
    <p:sldId id="273" r:id="rId11"/>
    <p:sldId id="265" r:id="rId12"/>
    <p:sldId id="264" r:id="rId13"/>
    <p:sldId id="262" r:id="rId14"/>
    <p:sldId id="26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594" autoAdjust="0"/>
  </p:normalViewPr>
  <p:slideViewPr>
    <p:cSldViewPr snapToGrid="0" snapToObjects="1">
      <p:cViewPr varScale="1">
        <p:scale>
          <a:sx n="61" d="100"/>
          <a:sy n="61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9317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6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427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33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683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6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8AE2-48EE-274F-A253-E73A2062A7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76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8AE2-48EE-274F-A253-E73A2062A7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0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20000"/>
              </a:spcBef>
              <a:buFontTx/>
              <a:buNone/>
              <a:defRPr/>
            </a:pPr>
            <a:endParaRPr lang="en-GB" sz="1200" b="0" dirty="0">
              <a:solidFill>
                <a:srgbClr val="333399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980A4-49E2-4E84-89BF-16774186EA9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people</a:t>
            </a:r>
            <a:r>
              <a:rPr lang="en-GB" baseline="0" dirty="0" smtClean="0"/>
              <a:t> of the southwest coastline are known as the </a:t>
            </a:r>
            <a:r>
              <a:rPr lang="en-GB" baseline="0" dirty="0" err="1" smtClean="0"/>
              <a:t>vezo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The word </a:t>
            </a:r>
            <a:r>
              <a:rPr lang="en-GB" baseline="0" dirty="0" err="1" smtClean="0"/>
              <a:t>vezo</a:t>
            </a:r>
            <a:r>
              <a:rPr lang="en-GB" baseline="0" dirty="0" smtClean="0"/>
              <a:t> comes from the verb </a:t>
            </a:r>
            <a:r>
              <a:rPr lang="en-GB" baseline="0" dirty="0" err="1" smtClean="0"/>
              <a:t>mive</a:t>
            </a:r>
            <a:r>
              <a:rPr lang="en-GB" baseline="0" dirty="0" smtClean="0"/>
              <a:t> which means “to paddle” and highlights the </a:t>
            </a:r>
            <a:r>
              <a:rPr lang="en-GB" baseline="0" dirty="0" err="1" smtClean="0"/>
              <a:t>inextriacable</a:t>
            </a:r>
            <a:r>
              <a:rPr lang="en-GB" baseline="0" dirty="0" smtClean="0"/>
              <a:t> link that exists between the </a:t>
            </a:r>
            <a:r>
              <a:rPr lang="en-GB" baseline="0" dirty="0" err="1" smtClean="0"/>
              <a:t>vezo</a:t>
            </a:r>
            <a:r>
              <a:rPr lang="en-GB" baseline="0" dirty="0" smtClean="0"/>
              <a:t> and the ocean </a:t>
            </a:r>
          </a:p>
          <a:p>
            <a:r>
              <a:rPr lang="en-GB" baseline="0" dirty="0" smtClean="0"/>
              <a:t>Believed to be the grandchildren of the Mermaid </a:t>
            </a:r>
            <a:r>
              <a:rPr lang="en-GB" baseline="0" dirty="0" err="1" smtClean="0"/>
              <a:t>Ampela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mananisa</a:t>
            </a:r>
            <a:r>
              <a:rPr lang="en-GB" baseline="0" dirty="0" smtClean="0"/>
              <a:t>, the </a:t>
            </a:r>
            <a:r>
              <a:rPr lang="en-GB" baseline="0" dirty="0" err="1" smtClean="0"/>
              <a:t>vezo</a:t>
            </a:r>
            <a:r>
              <a:rPr lang="en-GB" baseline="0" dirty="0" smtClean="0"/>
              <a:t> have a strong traditional, cultural and spiritual link to the ocean.  </a:t>
            </a:r>
          </a:p>
          <a:p>
            <a:r>
              <a:rPr lang="en-GB" baseline="0" dirty="0" smtClean="0"/>
              <a:t>And because of the arid desert like conditions experienced in this area of </a:t>
            </a:r>
            <a:r>
              <a:rPr lang="en-GB" baseline="0" dirty="0" err="1" smtClean="0"/>
              <a:t>madagascar</a:t>
            </a:r>
            <a:r>
              <a:rPr lang="en-GB" baseline="0" dirty="0" smtClean="0"/>
              <a:t> - people rely on the ocean, for food, income, transport and their cultural identity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18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99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99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GB" baseline="0" dirty="0" smtClean="0"/>
          </a:p>
          <a:p>
            <a:pPr lvl="0">
              <a:spcBef>
                <a:spcPts val="0"/>
              </a:spcBef>
              <a:buNone/>
            </a:pPr>
            <a:endParaRPr lang="en-GB" baseline="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1" y="1933731"/>
            <a:ext cx="7886699" cy="4243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" y="900000"/>
            <a:ext cx="4629149" cy="818146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5"/>
            <a:ext cx="4351338" cy="788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3"/>
            <a:ext cx="5811838" cy="580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V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mpla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final-logo(blue-darkblue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011" y="188640"/>
            <a:ext cx="21666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5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ont P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6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6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6797279" y="5232401"/>
            <a:ext cx="1713309" cy="73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- Section Header">
    <p:bg>
      <p:bgPr>
        <a:solidFill>
          <a:srgbClr val="00054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" y="900000"/>
            <a:ext cx="4629149" cy="818146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 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62001" y="1989001"/>
            <a:ext cx="7019999" cy="3272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9841" y="457201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4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nly - not recommended (lose logo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4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076" y="6311901"/>
            <a:ext cx="1681274" cy="4483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C32000109032013.JP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2988" y="1237158"/>
            <a:ext cx="8543741" cy="3068162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b="1" spc="-300" dirty="0">
                <a:solidFill>
                  <a:srgbClr val="FFFFFF"/>
                </a:solidFill>
                <a:latin typeface="Parisine Regular"/>
                <a:cs typeface="Parisine Regular"/>
              </a:rPr>
              <a:t>Blue Economy: Coral Reefs Matter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From fisheries management to reef </a:t>
            </a:r>
            <a:r>
              <a:rPr lang="en-US" sz="4400" spc="-300" dirty="0" smtClean="0">
                <a:solidFill>
                  <a:srgbClr val="FFFFFF"/>
                </a:solidFill>
                <a:latin typeface="Parisine Regular"/>
                <a:cs typeface="Parisine Regular"/>
              </a:rPr>
              <a:t>conservation</a:t>
            </a:r>
            <a:endParaRPr lang="en-US" sz="440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3092" y="4430516"/>
            <a:ext cx="7886699" cy="953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Experiences from the western Indian Ocean islands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915" y="6063305"/>
            <a:ext cx="2869300" cy="66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-43536" y="900000"/>
            <a:ext cx="4198432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400" spc="-300" dirty="0" smtClean="0">
                <a:solidFill>
                  <a:srgbClr val="FFFFFF"/>
                </a:solidFill>
                <a:latin typeface="Parisine Regular"/>
                <a:cs typeface="Parisine Regular"/>
              </a:rPr>
              <a:t>Improved catches</a:t>
            </a:r>
            <a:endParaRPr lang="en-US" sz="4400" spc="-300" dirty="0">
              <a:solidFill>
                <a:srgbClr val="FFFFFF"/>
              </a:solidFill>
              <a:latin typeface="Parisine Regular"/>
              <a:cs typeface="Parisi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9533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062001" y="1989001"/>
            <a:ext cx="7019999" cy="3272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octopus fishery closure worked for me today – I caught the same amount that I used to be able to catch a long time ago, when I was young. To me, the closures allow me to save money. Tomorrow afternoon, I’ll go and buy a new pirogue hull.</a:t>
            </a:r>
            <a:r>
              <a:rPr lang="en-US" sz="3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Madame Kakoly, fisher, Andavadoaka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pic>
        <p:nvPicPr>
          <p:cNvPr id="2" name="Picture 1" descr="Screen Shot 2016-09-01 at 10.3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798"/>
            <a:ext cx="9144000" cy="4989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561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Oliver TA, </a:t>
            </a:r>
            <a:r>
              <a:rPr lang="en-GB" dirty="0" err="1">
                <a:solidFill>
                  <a:srgbClr val="FFFFFF"/>
                </a:solidFill>
              </a:rPr>
              <a:t>Oleson</a:t>
            </a:r>
            <a:r>
              <a:rPr lang="en-GB" dirty="0">
                <a:solidFill>
                  <a:srgbClr val="FFFFFF"/>
                </a:solidFill>
              </a:rPr>
              <a:t> KLL, </a:t>
            </a:r>
            <a:r>
              <a:rPr lang="en-GB" dirty="0" err="1">
                <a:solidFill>
                  <a:srgbClr val="FFFFFF"/>
                </a:solidFill>
              </a:rPr>
              <a:t>Ratsimbazafy</a:t>
            </a:r>
            <a:r>
              <a:rPr lang="en-GB" dirty="0">
                <a:solidFill>
                  <a:srgbClr val="FFFFFF"/>
                </a:solidFill>
              </a:rPr>
              <a:t> H, </a:t>
            </a:r>
            <a:r>
              <a:rPr lang="en-GB" dirty="0" err="1">
                <a:solidFill>
                  <a:srgbClr val="FFFFFF"/>
                </a:solidFill>
              </a:rPr>
              <a:t>Raberinary</a:t>
            </a:r>
            <a:r>
              <a:rPr lang="en-GB" dirty="0">
                <a:solidFill>
                  <a:srgbClr val="FFFFFF"/>
                </a:solidFill>
              </a:rPr>
              <a:t> D, </a:t>
            </a:r>
            <a:r>
              <a:rPr lang="en-GB" dirty="0" err="1">
                <a:solidFill>
                  <a:srgbClr val="FFFFFF"/>
                </a:solidFill>
              </a:rPr>
              <a:t>Benbow</a:t>
            </a:r>
            <a:r>
              <a:rPr lang="en-GB" dirty="0">
                <a:solidFill>
                  <a:srgbClr val="FFFFFF"/>
                </a:solidFill>
              </a:rPr>
              <a:t> S, et al. (2015) Positive Catch &amp; Economic Benefits of Periodic Octopus Fishery Closures: Do Effective, Narrowly Targeted Actions ‘</a:t>
            </a:r>
            <a:r>
              <a:rPr lang="en-GB" dirty="0" err="1">
                <a:solidFill>
                  <a:srgbClr val="FFFFFF"/>
                </a:solidFill>
              </a:rPr>
              <a:t>Catalyze</a:t>
            </a:r>
            <a:r>
              <a:rPr lang="en-GB" dirty="0">
                <a:solidFill>
                  <a:srgbClr val="FFFFFF"/>
                </a:solidFill>
              </a:rPr>
              <a:t>’ Broader Management? </a:t>
            </a:r>
            <a:r>
              <a:rPr lang="en-GB" dirty="0" err="1">
                <a:solidFill>
                  <a:srgbClr val="FFFFFF"/>
                </a:solidFill>
              </a:rPr>
              <a:t>PLoS</a:t>
            </a:r>
            <a:r>
              <a:rPr lang="en-GB" dirty="0">
                <a:solidFill>
                  <a:srgbClr val="FFFFFF"/>
                </a:solidFill>
              </a:rPr>
              <a:t> ONE 10(6): e0129075. </a:t>
            </a:r>
            <a:r>
              <a:rPr lang="en-GB" dirty="0" err="1">
                <a:solidFill>
                  <a:srgbClr val="FFFFFF"/>
                </a:solidFill>
              </a:rPr>
              <a:t>doi</a:t>
            </a:r>
            <a:r>
              <a:rPr lang="en-GB" dirty="0">
                <a:solidFill>
                  <a:srgbClr val="FFFFFF"/>
                </a:solidFill>
              </a:rPr>
              <a:t>: 10.1371/journal.pone.0129075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pic>
        <p:nvPicPr>
          <p:cNvPr id="2" name="Picture 1" descr="Screen Shot 2016-09-01 at 10.3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50"/>
            <a:ext cx="9144000" cy="5528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1542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For more information on this study go to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https</a:t>
            </a:r>
            <a:r>
              <a:rPr lang="en-GB" dirty="0">
                <a:solidFill>
                  <a:schemeClr val="bg1"/>
                </a:solidFill>
              </a:rPr>
              <a:t>://</a:t>
            </a:r>
            <a:r>
              <a:rPr lang="en-GB" dirty="0" err="1">
                <a:solidFill>
                  <a:schemeClr val="bg1"/>
                </a:solidFill>
              </a:rPr>
              <a:t>discover.blueventures.org</a:t>
            </a:r>
            <a:r>
              <a:rPr lang="en-GB" dirty="0">
                <a:solidFill>
                  <a:schemeClr val="bg1"/>
                </a:solidFill>
              </a:rPr>
              <a:t>/marine-management-pays/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pic>
        <p:nvPicPr>
          <p:cNvPr id="5" name="Picture 4" descr="©_BV_Garth_Cripps_2006_04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3739" y="-1"/>
            <a:ext cx="9219829" cy="6858001"/>
          </a:xfrm>
          <a:prstGeom prst="rect">
            <a:avLst/>
          </a:prstGeom>
        </p:spPr>
      </p:pic>
      <p:sp>
        <p:nvSpPr>
          <p:cNvPr id="6" name="Shape 106"/>
          <p:cNvSpPr txBox="1">
            <a:spLocks/>
          </p:cNvSpPr>
          <p:nvPr/>
        </p:nvSpPr>
        <p:spPr>
          <a:xfrm>
            <a:off x="-43536" y="900000"/>
            <a:ext cx="5830746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ea typeface="Calibri"/>
                <a:cs typeface="Parisine Regular"/>
              </a:rPr>
              <a:t>Community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300" dirty="0">
                <a:solidFill>
                  <a:srgbClr val="FFFFFF"/>
                </a:solidFill>
                <a:latin typeface="Parisine Regular"/>
                <a:ea typeface="Calibri"/>
                <a:cs typeface="Parisine Regular"/>
                <a:sym typeface="Calibri"/>
              </a:rPr>
              <a:t>conservation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C0447220912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C35521004082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1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Lara_PA3104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ng_Nosy Be_2009 (26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hape 106"/>
          <p:cNvSpPr txBox="1">
            <a:spLocks/>
          </p:cNvSpPr>
          <p:nvPr/>
        </p:nvSpPr>
        <p:spPr>
          <a:xfrm>
            <a:off x="-43536" y="900000"/>
            <a:ext cx="4595997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ea typeface="Calibri"/>
                <a:cs typeface="Parisine Regular"/>
              </a:rPr>
              <a:t>Increased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300" dirty="0">
                <a:solidFill>
                  <a:srgbClr val="FFFFFF"/>
                </a:solidFill>
                <a:latin typeface="Parisine Regular"/>
                <a:ea typeface="Calibri"/>
                <a:cs typeface="Parisine Regular"/>
              </a:rPr>
              <a:t>biomass</a:t>
            </a:r>
            <a:endParaRPr lang="en-US" sz="4400" spc="-300" dirty="0">
              <a:solidFill>
                <a:srgbClr val="FFFFFF"/>
              </a:solidFill>
              <a:latin typeface="Parisine Regular"/>
              <a:ea typeface="Calibri"/>
              <a:cs typeface="Parisine Regular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34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" y="0"/>
            <a:ext cx="10351698" cy="6858000"/>
          </a:xfrm>
          <a:prstGeom prst="rect">
            <a:avLst/>
          </a:prstGeom>
        </p:spPr>
      </p:pic>
      <p:sp>
        <p:nvSpPr>
          <p:cNvPr id="4" name="Shape 106"/>
          <p:cNvSpPr txBox="1">
            <a:spLocks/>
          </p:cNvSpPr>
          <p:nvPr/>
        </p:nvSpPr>
        <p:spPr>
          <a:xfrm>
            <a:off x="-43536" y="900000"/>
            <a:ext cx="4595997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ea typeface="Calibri"/>
                <a:cs typeface="Parisine Regular"/>
              </a:rPr>
              <a:t>Sharing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300" dirty="0">
                <a:solidFill>
                  <a:srgbClr val="FFFFFF"/>
                </a:solidFill>
                <a:latin typeface="Parisine Regular"/>
                <a:ea typeface="Calibri"/>
                <a:cs typeface="Parisine Regular"/>
              </a:rPr>
              <a:t>experiences</a:t>
            </a:r>
            <a:endParaRPr lang="en-US" sz="4400" spc="-300" dirty="0">
              <a:solidFill>
                <a:srgbClr val="FFFFFF"/>
              </a:solidFill>
              <a:latin typeface="Parisine Regular"/>
              <a:ea typeface="Calibri"/>
              <a:cs typeface="Parisine Regular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68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" y="900000"/>
            <a:ext cx="4629149" cy="818146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spc="-300" dirty="0">
                <a:solidFill>
                  <a:srgbClr val="FFFFFF"/>
                </a:solidFill>
                <a:latin typeface="Parisine Regular"/>
                <a:cs typeface="Parisine Regular"/>
              </a:rPr>
              <a:t>Introduction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" y="0"/>
            <a:ext cx="912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MMA flyer image 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"/>
            <a:ext cx="9144000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67B89-2392-2B42-BED9-3BACA738DAC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at Octopus opening sho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02" y="6063305"/>
            <a:ext cx="2869300" cy="660121"/>
          </a:xfrm>
          <a:prstGeom prst="rect">
            <a:avLst/>
          </a:prstGeom>
        </p:spPr>
      </p:pic>
      <p:sp>
        <p:nvSpPr>
          <p:cNvPr id="6" name="Shape 106"/>
          <p:cNvSpPr txBox="1">
            <a:spLocks/>
          </p:cNvSpPr>
          <p:nvPr/>
        </p:nvSpPr>
        <p:spPr>
          <a:xfrm>
            <a:off x="-43536" y="665544"/>
            <a:ext cx="4595997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4400" spc="-300" dirty="0" smtClean="0">
                <a:solidFill>
                  <a:srgbClr val="FFFFFF"/>
                </a:solidFill>
                <a:latin typeface="Parisine Regular"/>
                <a:ea typeface="Calibri"/>
                <a:cs typeface="Parisine Regular"/>
              </a:rPr>
              <a:t>Thank you!</a:t>
            </a:r>
            <a:endParaRPr lang="en-US"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8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©_BV_Garth_Cripps_2009_029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6285"/>
            <a:ext cx="9144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80000"/>
            </a:srgbClr>
          </a:solidFill>
        </p:spPr>
        <p:txBody>
          <a:bodyPr/>
          <a:lstStyle/>
          <a:p>
            <a:r>
              <a:rPr lang="en-GB" sz="4400" b="1" spc="-300" dirty="0">
                <a:solidFill>
                  <a:srgbClr val="FFFFFF"/>
                </a:solidFill>
                <a:latin typeface="Parisine Regular"/>
                <a:cs typeface="Parisine Regular"/>
              </a:rPr>
              <a:t>The</a:t>
            </a:r>
            <a:r>
              <a:rPr lang="en-GB" dirty="0" smtClean="0"/>
              <a:t> </a:t>
            </a:r>
            <a:r>
              <a:rPr lang="en-GB" sz="4400" b="1" spc="-300" dirty="0" err="1">
                <a:solidFill>
                  <a:srgbClr val="FFFFFF"/>
                </a:solidFill>
                <a:latin typeface="Parisine Regular"/>
                <a:cs typeface="Parisine Regular"/>
              </a:rPr>
              <a:t>Vezo</a:t>
            </a:r>
            <a:endParaRPr lang="en-GB" sz="4400" b="1" spc="-300" dirty="0">
              <a:solidFill>
                <a:srgbClr val="FFFFFF"/>
              </a:solidFill>
              <a:latin typeface="Parisine Regular"/>
              <a:cs typeface="Parisi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029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©_BV_Garth_Cripps_2008_0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" y="900000"/>
            <a:ext cx="4629149" cy="818146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‘</a:t>
            </a:r>
            <a:r>
              <a:rPr lang="en-US" sz="4400" b="1" spc="-300" dirty="0">
                <a:solidFill>
                  <a:srgbClr val="FFFFFF"/>
                </a:solidFill>
                <a:latin typeface="Parisine Regular"/>
                <a:cs typeface="Parisine Regular"/>
              </a:rPr>
              <a:t>Small scale</a:t>
            </a: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’ fishing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" y="900000"/>
            <a:ext cx="4629149" cy="818146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Multiple</a:t>
            </a:r>
            <a:r>
              <a:rPr lang="en-US" dirty="0" smtClean="0"/>
              <a:t> </a:t>
            </a: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2185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©_BV_Garth_Cripps_2007_051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"/>
          <a:stretch/>
        </p:blipFill>
        <p:spPr>
          <a:xfrm>
            <a:off x="1" y="-3471"/>
            <a:ext cx="9143999" cy="6861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00000"/>
            <a:ext cx="4886845" cy="818146"/>
          </a:xfrm>
        </p:spPr>
        <p:txBody>
          <a:bodyPr/>
          <a:lstStyle/>
          <a:p>
            <a:r>
              <a:rPr lang="en-GB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Traditional</a:t>
            </a:r>
            <a:r>
              <a:rPr lang="en-GB" dirty="0" smtClean="0"/>
              <a:t> </a:t>
            </a:r>
            <a:r>
              <a:rPr lang="en-GB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398265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C32431114072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86098"/>
            <a:ext cx="9144000" cy="6944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0"/>
            <a:ext cx="5898659" cy="818146"/>
          </a:xfrm>
        </p:spPr>
        <p:txBody>
          <a:bodyPr/>
          <a:lstStyle/>
          <a:p>
            <a:r>
              <a:rPr lang="en-GB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Conventional conservation</a:t>
            </a:r>
          </a:p>
        </p:txBody>
      </p:sp>
    </p:spTree>
    <p:extLst>
      <p:ext uri="{BB962C8B-B14F-4D97-AF65-F5344CB8AC3E}">
        <p14:creationId xmlns:p14="http://schemas.microsoft.com/office/powerpoint/2010/main" val="72614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" y="900000"/>
            <a:ext cx="4629149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An eight legged 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©_BV_Garth_Cripps_2008_0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397" y="0"/>
            <a:ext cx="10287000" cy="6858000"/>
          </a:xfrm>
          <a:prstGeom prst="rect">
            <a:avLst/>
          </a:prstGeom>
        </p:spPr>
      </p:pic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24/10/2015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www.blueventures.org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-533397" y="900000"/>
            <a:ext cx="5126261" cy="818146"/>
          </a:xfrm>
          <a:prstGeom prst="rect">
            <a:avLst/>
          </a:prstGeom>
          <a:solidFill>
            <a:srgbClr val="0070C0">
              <a:alpha val="6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spc="-300" dirty="0">
                <a:solidFill>
                  <a:srgbClr val="FFFFFF"/>
                </a:solidFill>
                <a:latin typeface="Parisine Regular"/>
                <a:cs typeface="Parisine Regular"/>
              </a:rPr>
              <a:t>Dina</a:t>
            </a:r>
          </a:p>
        </p:txBody>
      </p:sp>
    </p:spTree>
    <p:extLst>
      <p:ext uri="{BB962C8B-B14F-4D97-AF65-F5344CB8AC3E}">
        <p14:creationId xmlns:p14="http://schemas.microsoft.com/office/powerpoint/2010/main" val="170740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Ventures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337</Words>
  <Application>Microsoft Macintosh PowerPoint</Application>
  <PresentationFormat>On-screen Show (4:3)</PresentationFormat>
  <Paragraphs>63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Blue Ventures Theme</vt:lpstr>
      <vt:lpstr>Blue Economy: Coral Reefs Matter  From fisheries management to reef conservation</vt:lpstr>
      <vt:lpstr>Introduction</vt:lpstr>
      <vt:lpstr>The Vezo</vt:lpstr>
      <vt:lpstr>‘Small scale’ fishing</vt:lpstr>
      <vt:lpstr>Multiple challenges</vt:lpstr>
      <vt:lpstr>Traditional adaptation</vt:lpstr>
      <vt:lpstr>Conventional conservation</vt:lpstr>
      <vt:lpstr>An eight legged ally</vt:lpstr>
      <vt:lpstr>Dina</vt:lpstr>
      <vt:lpstr>Improved catches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fisheries management to reef conservation</dc:title>
  <cp:lastModifiedBy>Charlotte Gough</cp:lastModifiedBy>
  <cp:revision>38</cp:revision>
  <dcterms:modified xsi:type="dcterms:W3CDTF">2016-09-06T23:27:41Z</dcterms:modified>
</cp:coreProperties>
</file>